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70" r:id="rId3"/>
    <p:sldId id="269" r:id="rId4"/>
    <p:sldId id="272" r:id="rId5"/>
    <p:sldId id="276" r:id="rId6"/>
    <p:sldId id="277" r:id="rId7"/>
    <p:sldId id="278" r:id="rId8"/>
    <p:sldId id="283" r:id="rId9"/>
    <p:sldId id="279" r:id="rId10"/>
    <p:sldId id="280" r:id="rId11"/>
    <p:sldId id="281" r:id="rId12"/>
    <p:sldId id="282" r:id="rId13"/>
    <p:sldId id="284" r:id="rId14"/>
    <p:sldId id="285" r:id="rId15"/>
    <p:sldId id="275" r:id="rId16"/>
    <p:sldId id="286" r:id="rId17"/>
    <p:sldId id="287" r:id="rId18"/>
    <p:sldId id="288" r:id="rId19"/>
    <p:sldId id="292" r:id="rId20"/>
    <p:sldId id="293" r:id="rId21"/>
    <p:sldId id="294" r:id="rId22"/>
    <p:sldId id="295" r:id="rId23"/>
    <p:sldId id="289" r:id="rId24"/>
    <p:sldId id="296" r:id="rId25"/>
    <p:sldId id="297" r:id="rId26"/>
    <p:sldId id="298" r:id="rId27"/>
    <p:sldId id="299" r:id="rId28"/>
    <p:sldId id="300" r:id="rId29"/>
    <p:sldId id="290" r:id="rId30"/>
    <p:sldId id="301" r:id="rId31"/>
    <p:sldId id="302" r:id="rId32"/>
    <p:sldId id="303" r:id="rId33"/>
    <p:sldId id="304" r:id="rId34"/>
    <p:sldId id="305" r:id="rId35"/>
    <p:sldId id="309" r:id="rId36"/>
    <p:sldId id="291" r:id="rId37"/>
    <p:sldId id="307" r:id="rId38"/>
    <p:sldId id="308" r:id="rId39"/>
    <p:sldId id="306" r:id="rId40"/>
    <p:sldId id="310" r:id="rId41"/>
    <p:sldId id="311" r:id="rId42"/>
    <p:sldId id="312" r:id="rId43"/>
    <p:sldId id="313" r:id="rId44"/>
    <p:sldId id="314" r:id="rId45"/>
    <p:sldId id="315" r:id="rId46"/>
    <p:sldId id="316" r:id="rId47"/>
    <p:sldId id="317" r:id="rId48"/>
    <p:sldId id="318" r:id="rId49"/>
    <p:sldId id="319" r:id="rId50"/>
    <p:sldId id="320" r:id="rId51"/>
    <p:sldId id="321" r:id="rId52"/>
    <p:sldId id="322" r:id="rId53"/>
    <p:sldId id="323" r:id="rId54"/>
    <p:sldId id="324" r:id="rId55"/>
    <p:sldId id="325" r:id="rId56"/>
    <p:sldId id="326" r:id="rId57"/>
    <p:sldId id="327" r:id="rId58"/>
    <p:sldId id="328" r:id="rId59"/>
    <p:sldId id="329" r:id="rId60"/>
    <p:sldId id="330" r:id="rId61"/>
    <p:sldId id="331" r:id="rId62"/>
    <p:sldId id="332" r:id="rId63"/>
    <p:sldId id="333" r:id="rId64"/>
    <p:sldId id="334" r:id="rId65"/>
    <p:sldId id="335" r:id="rId66"/>
    <p:sldId id="336" r:id="rId67"/>
    <p:sldId id="337" r:id="rId68"/>
    <p:sldId id="338" r:id="rId69"/>
    <p:sldId id="339" r:id="rId70"/>
    <p:sldId id="341" r:id="rId71"/>
    <p:sldId id="340" r:id="rId72"/>
    <p:sldId id="342" r:id="rId73"/>
    <p:sldId id="343" r:id="rId74"/>
    <p:sldId id="345" r:id="rId75"/>
    <p:sldId id="346" r:id="rId76"/>
    <p:sldId id="347" r:id="rId77"/>
    <p:sldId id="348" r:id="rId78"/>
    <p:sldId id="349" r:id="rId79"/>
    <p:sldId id="350" r:id="rId80"/>
    <p:sldId id="351" r:id="rId81"/>
    <p:sldId id="352" r:id="rId82"/>
    <p:sldId id="353" r:id="rId83"/>
    <p:sldId id="354" r:id="rId84"/>
    <p:sldId id="369" r:id="rId85"/>
    <p:sldId id="370" r:id="rId86"/>
    <p:sldId id="371" r:id="rId87"/>
    <p:sldId id="355" r:id="rId88"/>
    <p:sldId id="356" r:id="rId89"/>
    <p:sldId id="357" r:id="rId90"/>
    <p:sldId id="358" r:id="rId91"/>
    <p:sldId id="359" r:id="rId92"/>
    <p:sldId id="360" r:id="rId93"/>
    <p:sldId id="361" r:id="rId94"/>
    <p:sldId id="362" r:id="rId95"/>
    <p:sldId id="363" r:id="rId96"/>
    <p:sldId id="364" r:id="rId97"/>
    <p:sldId id="365" r:id="rId98"/>
    <p:sldId id="366" r:id="rId99"/>
    <p:sldId id="368" r:id="rId10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063"/>
    <p:restoredTop sz="94689"/>
  </p:normalViewPr>
  <p:slideViewPr>
    <p:cSldViewPr snapToGrid="0" snapToObjects="1">
      <p:cViewPr varScale="1">
        <p:scale>
          <a:sx n="128" d="100"/>
          <a:sy n="128" d="100"/>
        </p:scale>
        <p:origin x="83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viewProps" Target="view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B1EB2B-9DD2-E64F-8626-D5FFAB85C9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C1C8B7B-645B-4F45-AF4A-CFCDADB09F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B1A128F-3E86-1C4A-BCD7-2E823D604C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39CDD4-7E16-7047-830C-DD1AB18545EE}" type="datetimeFigureOut">
              <a:rPr kumimoji="1" lang="ko-KR" altLang="en-US" smtClean="0"/>
              <a:t>2019. 10. 12.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F0B45A5-43B7-4B4A-B279-1327408914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91917CE-D5AB-DC47-B047-8E22F24B2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58049-E1B4-5D42-ADBC-FE012DB1607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038779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0C6423-8BA2-E742-AA17-3918283500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0F10EB5-14A1-DD49-BF25-7E4FDE7A59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3436001-01B6-2C47-B08F-A512AD38D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39CDD4-7E16-7047-830C-DD1AB18545EE}" type="datetimeFigureOut">
              <a:rPr kumimoji="1" lang="ko-KR" altLang="en-US" smtClean="0"/>
              <a:t>2019. 10. 12.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DB6179F-221D-FE48-B78E-5A591DC74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BBF4C53-E7D4-AF42-8E99-C4465E824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58049-E1B4-5D42-ADBC-FE012DB1607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773705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57F983C-E4F8-EC4F-B635-F5DEF7A03C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3981C88-206F-444E-A026-F6D06CB4B3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8177788-EEF3-8647-8908-EB0E9069B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39CDD4-7E16-7047-830C-DD1AB18545EE}" type="datetimeFigureOut">
              <a:rPr kumimoji="1" lang="ko-KR" altLang="en-US" smtClean="0"/>
              <a:t>2019. 10. 12.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3E81C8A-211E-4348-ADBD-CB4B05C6A4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295E527-C83F-F84E-A5B2-7EDA963340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58049-E1B4-5D42-ADBC-FE012DB1607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524443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025C31-6A2C-BD48-BB3A-E794569DB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2D95F30-4A55-AB42-A95E-EEB267E95B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C3C5A11-A895-2B41-815D-639812A6F2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39CDD4-7E16-7047-830C-DD1AB18545EE}" type="datetimeFigureOut">
              <a:rPr kumimoji="1" lang="ko-KR" altLang="en-US" smtClean="0"/>
              <a:t>2019. 10. 12.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3A063A4-7F75-5544-BA86-01D2D7F31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E835B0B-6395-244F-8202-12859A39D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58049-E1B4-5D42-ADBC-FE012DB1607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53754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7718B4-6BE8-FB41-9E2E-7F0196BBB0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F5C5B24-196A-BD4B-A6E0-D642E97AAA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4A0A2F7-C4E3-D14A-B76D-739360E56F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39CDD4-7E16-7047-830C-DD1AB18545EE}" type="datetimeFigureOut">
              <a:rPr kumimoji="1" lang="ko-KR" altLang="en-US" smtClean="0"/>
              <a:t>2019. 10. 12.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DAF30A0-82A3-1A44-AAE5-D974DBE3FA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5BA0C6C-0E26-6642-A7C6-332A54E58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58049-E1B4-5D42-ADBC-FE012DB1607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565711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10935E-6845-2240-9063-49E2330E4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F44A5BC-B338-7F45-B6C2-490AD11F65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2CC437E-E1C2-CD4E-B26A-824345743D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4AC34F0-5164-3848-8DE3-A7CB71F16E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39CDD4-7E16-7047-830C-DD1AB18545EE}" type="datetimeFigureOut">
              <a:rPr kumimoji="1" lang="ko-KR" altLang="en-US" smtClean="0"/>
              <a:t>2019. 10. 12.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8851EB0-4D4B-4B40-8978-B2DAE1CB73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C797DB0-EA91-E846-BCDC-0C0941F566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58049-E1B4-5D42-ADBC-FE012DB1607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2928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067BFB-B2E9-FF4E-BB5E-6970B8B2EC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0120EC1-91CD-4B4F-8975-AB652606AE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F93B5E4-ABA9-9B4A-A203-0B8F2357B2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B7BE2E3-1886-5144-8B62-ADA2FAE30D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D1D2064-15B5-7C4B-9C3E-4E4460EEB57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52F72C0-89EE-994A-9812-EC03E62B0F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39CDD4-7E16-7047-830C-DD1AB18545EE}" type="datetimeFigureOut">
              <a:rPr kumimoji="1" lang="ko-KR" altLang="en-US" smtClean="0"/>
              <a:t>2019. 10. 12.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9A73438-A1C2-4E4D-957E-86BCC85A0C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030D58D-7EF8-734C-806A-4E2878251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58049-E1B4-5D42-ADBC-FE012DB1607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008969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88CC-D952-0646-9DA6-C0D69DBFD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97C75E7-EF4B-8D47-843F-AB04A0F61F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39CDD4-7E16-7047-830C-DD1AB18545EE}" type="datetimeFigureOut">
              <a:rPr kumimoji="1" lang="ko-KR" altLang="en-US" smtClean="0"/>
              <a:t>2019. 10. 12.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A9F2611-2E29-1B49-9192-CA5002BC37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C33103C-B382-0841-941A-310A9474B8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58049-E1B4-5D42-ADBC-FE012DB1607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796154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A504C84-C617-0241-A75A-8EC974C436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39CDD4-7E16-7047-830C-DD1AB18545EE}" type="datetimeFigureOut">
              <a:rPr kumimoji="1" lang="ko-KR" altLang="en-US" smtClean="0"/>
              <a:t>2019. 10. 12.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0D1E91E-080A-D648-9130-6AB2A9ED8D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C9F220-810B-F645-8DCC-31FB81551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58049-E1B4-5D42-ADBC-FE012DB1607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476351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C9614E-D850-D246-9D89-68258DA80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14033DB-BDB7-7F43-B37A-F59A3C432C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1C27389-790A-C740-839B-9238941FDD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C13BD5D-4721-C845-B4FF-8BBD470D88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39CDD4-7E16-7047-830C-DD1AB18545EE}" type="datetimeFigureOut">
              <a:rPr kumimoji="1" lang="ko-KR" altLang="en-US" smtClean="0"/>
              <a:t>2019. 10. 12.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C12645E-EA7B-B545-8D8A-465994EFE0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FFC7AC6-CDA5-9C4D-949E-F2B11C243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58049-E1B4-5D42-ADBC-FE012DB1607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913930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833F4E-3121-664B-ADC3-06DA9DE7BC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71014CB-366C-334B-9F23-16B2D9922EC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BA9DC8C-43C4-E84A-9D98-334091C8E3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78CA165-6F36-1D4E-BF2D-4FE3A96ECB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39CDD4-7E16-7047-830C-DD1AB18545EE}" type="datetimeFigureOut">
              <a:rPr kumimoji="1" lang="ko-KR" altLang="en-US" smtClean="0"/>
              <a:t>2019. 10. 12.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F303945-78CC-9B40-BA4B-43ECE81DE1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4DD889B-F206-BB48-8D9E-9A6C030C2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58049-E1B4-5D42-ADBC-FE012DB1607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358549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9091305-170B-4C44-BE59-CF54ADB70A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2789E70-6F65-EB4B-B427-D320DBF70F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F3AB1C3-DC64-B146-85B7-F301E089E0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39CDD4-7E16-7047-830C-DD1AB18545EE}" type="datetimeFigureOut">
              <a:rPr kumimoji="1" lang="ko-KR" altLang="en-US" smtClean="0"/>
              <a:t>2019. 10. 12.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4E8DC85-9245-5645-84AD-DBB58C8D8F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C995476-01A0-3244-AE3B-930A86D414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158049-E1B4-5D42-ADBC-FE012DB1607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201044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://jalammar.github.io/illustrated-transformer/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jalammar.github.io/illustrated-transformer/" TargetMode="Externa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jalammar.github.io/illustrated-transformer/" TargetMode="Externa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jalammar.github.io/illustrated-transformer/" TargetMode="Externa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://jalammar.github.io/illustrated-transformer/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tiff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tiff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5FE92FE-32F0-CB40-A042-7D6B53D9AC55}"/>
              </a:ext>
            </a:extLst>
          </p:cNvPr>
          <p:cNvSpPr txBox="1"/>
          <p:nvPr/>
        </p:nvSpPr>
        <p:spPr>
          <a:xfrm>
            <a:off x="1456764" y="1787799"/>
            <a:ext cx="927847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 err="1"/>
              <a:t>텐서플로와</a:t>
            </a:r>
            <a:r>
              <a:rPr lang="ko-KR" altLang="en-US" sz="4000" b="1" dirty="0"/>
              <a:t> </a:t>
            </a:r>
            <a:r>
              <a:rPr lang="ko-KR" altLang="en-US" sz="4000" b="1" dirty="0" err="1"/>
              <a:t>머신러닝으로</a:t>
            </a:r>
            <a:r>
              <a:rPr lang="ko-KR" altLang="en-US" sz="4000" b="1" dirty="0"/>
              <a:t> 시작하는 </a:t>
            </a:r>
            <a:endParaRPr lang="en-US" altLang="ko-KR" sz="4000" b="1" dirty="0"/>
          </a:p>
          <a:p>
            <a:pPr algn="ctr"/>
            <a:r>
              <a:rPr lang="ko-KR" altLang="en-US" sz="4000" b="1" dirty="0" err="1"/>
              <a:t>자연어처리</a:t>
            </a:r>
            <a:endParaRPr lang="ko-KR" altLang="en-US" sz="4000" dirty="0"/>
          </a:p>
          <a:p>
            <a:pPr algn="ctr"/>
            <a:endParaRPr kumimoji="1" lang="ko-KR" altLang="en-US" sz="4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035E61-AB0F-D744-8AAB-F1B6B42AFDDE}"/>
              </a:ext>
            </a:extLst>
          </p:cNvPr>
          <p:cNvSpPr txBox="1"/>
          <p:nvPr/>
        </p:nvSpPr>
        <p:spPr>
          <a:xfrm>
            <a:off x="5364067" y="5259641"/>
            <a:ext cx="14638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/>
              <a:t>Lecture 7</a:t>
            </a:r>
          </a:p>
          <a:p>
            <a:pPr algn="ctr"/>
            <a:r>
              <a:rPr kumimoji="1" lang="en-US" altLang="ko-KR" dirty="0"/>
              <a:t>2019. 10. 12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074338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4572B9F-5059-4C4F-B2E2-1B1C21489F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8657" y="2849025"/>
            <a:ext cx="4236745" cy="36385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27118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History of NMT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EEDE11-620E-2449-BD97-B038438601C6}"/>
              </a:ext>
            </a:extLst>
          </p:cNvPr>
          <p:cNvSpPr txBox="1"/>
          <p:nvPr/>
        </p:nvSpPr>
        <p:spPr>
          <a:xfrm>
            <a:off x="288235" y="1182757"/>
            <a:ext cx="4039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chemeClr val="accent1"/>
                </a:solidFill>
              </a:rPr>
              <a:t>Phase 1: Enhancing the performance</a:t>
            </a:r>
            <a:endParaRPr kumimoji="1" lang="ko-KR" altLang="en-US" dirty="0">
              <a:solidFill>
                <a:schemeClr val="accent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EA0C27-8912-3949-809D-E6AFEC56E541}"/>
              </a:ext>
            </a:extLst>
          </p:cNvPr>
          <p:cNvSpPr txBox="1"/>
          <p:nvPr/>
        </p:nvSpPr>
        <p:spPr>
          <a:xfrm>
            <a:off x="367748" y="1908313"/>
            <a:ext cx="7919284" cy="29472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ko-KR" dirty="0"/>
              <a:t>Neural machine translation by jointly learning to align and translate.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ko-KR" dirty="0"/>
              <a:t>Sequence to sequence learning with neural networks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ko-KR" dirty="0"/>
              <a:t>Neural machine translation by jointly learning to align and translate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ko-KR" b="1" dirty="0"/>
              <a:t>Effective approaches to attention-based neural machine translation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A3C3340-FF6E-AE48-AE39-B1D36C897E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002" y="4376914"/>
            <a:ext cx="3020511" cy="95736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25569B7-B445-624A-B65F-05C6B8A58D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002" y="5399526"/>
            <a:ext cx="3429914" cy="95736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1208515-1326-7141-8376-BAF2483E4CE3}"/>
              </a:ext>
            </a:extLst>
          </p:cNvPr>
          <p:cNvSpPr txBox="1"/>
          <p:nvPr/>
        </p:nvSpPr>
        <p:spPr>
          <a:xfrm>
            <a:off x="488002" y="4007582"/>
            <a:ext cx="19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2"/>
                </a:solidFill>
              </a:rPr>
              <a:t>Global attention</a:t>
            </a:r>
            <a:endParaRPr kumimoji="1" lang="ko-KR" altLang="en-US" b="1" dirty="0">
              <a:solidFill>
                <a:schemeClr val="accent2"/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B8F26DD-457C-7F4A-8A6E-B8F7F94DC4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7626" y="4376914"/>
            <a:ext cx="2861917" cy="35234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702BC216-5566-2D43-9C1B-96620D6D46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97626" y="4802026"/>
            <a:ext cx="3141628" cy="55359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F1C8845-0452-684E-A665-DE65FEFEC406}"/>
              </a:ext>
            </a:extLst>
          </p:cNvPr>
          <p:cNvSpPr txBox="1"/>
          <p:nvPr/>
        </p:nvSpPr>
        <p:spPr>
          <a:xfrm>
            <a:off x="4121292" y="4007582"/>
            <a:ext cx="1833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2"/>
                </a:solidFill>
              </a:rPr>
              <a:t>Local attention</a:t>
            </a:r>
            <a:endParaRPr kumimoji="1" lang="ko-KR" altLang="en-US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67029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4BF9A803-B9B5-BD49-8660-1F6744EA35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2855" y="3916017"/>
            <a:ext cx="7909145" cy="29419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27118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History of NMT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EEDE11-620E-2449-BD97-B038438601C6}"/>
              </a:ext>
            </a:extLst>
          </p:cNvPr>
          <p:cNvSpPr txBox="1"/>
          <p:nvPr/>
        </p:nvSpPr>
        <p:spPr>
          <a:xfrm>
            <a:off x="288235" y="1182757"/>
            <a:ext cx="4039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chemeClr val="accent1"/>
                </a:solidFill>
              </a:rPr>
              <a:t>Phase 1: Enhancing the performance</a:t>
            </a:r>
            <a:endParaRPr kumimoji="1" lang="ko-KR" altLang="en-US" dirty="0">
              <a:solidFill>
                <a:schemeClr val="accent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EA0C27-8912-3949-809D-E6AFEC56E541}"/>
              </a:ext>
            </a:extLst>
          </p:cNvPr>
          <p:cNvSpPr txBox="1"/>
          <p:nvPr/>
        </p:nvSpPr>
        <p:spPr>
          <a:xfrm>
            <a:off x="367748" y="1908313"/>
            <a:ext cx="10096418" cy="3362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ko-KR" dirty="0"/>
              <a:t>Neural machine translation by jointly learning to align and translate.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ko-KR" dirty="0"/>
              <a:t>Sequence to sequence learning with neural networks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ko-KR" dirty="0"/>
              <a:t>Neural machine translation by jointly learning to align and translate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ko-KR" dirty="0"/>
              <a:t>Effective approaches to attention-based neural machine translation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ko-KR" b="1" dirty="0"/>
              <a:t>Deep Recurrent Models with </a:t>
            </a:r>
            <a:r>
              <a:rPr lang="en" altLang="ko-KR" b="1" dirty="0">
                <a:solidFill>
                  <a:schemeClr val="accent2"/>
                </a:solidFill>
              </a:rPr>
              <a:t>Fast-Forward Connections</a:t>
            </a:r>
            <a:r>
              <a:rPr lang="en" altLang="ko-KR" b="1" dirty="0"/>
              <a:t> for Neural Machine Translation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354868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27118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History of NMT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EEDE11-620E-2449-BD97-B038438601C6}"/>
              </a:ext>
            </a:extLst>
          </p:cNvPr>
          <p:cNvSpPr txBox="1"/>
          <p:nvPr/>
        </p:nvSpPr>
        <p:spPr>
          <a:xfrm>
            <a:off x="288235" y="1182757"/>
            <a:ext cx="3281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chemeClr val="accent1"/>
                </a:solidFill>
              </a:rPr>
              <a:t>Phase 2: Parallel computation</a:t>
            </a:r>
            <a:endParaRPr kumimoji="1" lang="ko-KR" altLang="en-US" dirty="0">
              <a:solidFill>
                <a:schemeClr val="accent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F0A5EC-E6FF-3D4E-BC45-F7D07501D067}"/>
              </a:ext>
            </a:extLst>
          </p:cNvPr>
          <p:cNvSpPr txBox="1"/>
          <p:nvPr/>
        </p:nvSpPr>
        <p:spPr>
          <a:xfrm>
            <a:off x="367748" y="1908313"/>
            <a:ext cx="6156878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ko-KR" b="1" dirty="0"/>
              <a:t>Neural machine translation in linear time (</a:t>
            </a:r>
            <a:r>
              <a:rPr lang="en" altLang="ko-KR" b="1" dirty="0" err="1"/>
              <a:t>ByteNet</a:t>
            </a:r>
            <a:r>
              <a:rPr lang="en" altLang="ko-KR" b="1" dirty="0"/>
              <a:t>)</a:t>
            </a:r>
            <a:endParaRPr kumimoji="1" lang="ko-KR" altLang="en-US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C61B417-0B3B-4D4A-9189-047E933FEE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6478" y="2756966"/>
            <a:ext cx="4717774" cy="3879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5645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27118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History of NMT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EEDE11-620E-2449-BD97-B038438601C6}"/>
              </a:ext>
            </a:extLst>
          </p:cNvPr>
          <p:cNvSpPr txBox="1"/>
          <p:nvPr/>
        </p:nvSpPr>
        <p:spPr>
          <a:xfrm>
            <a:off x="288235" y="1182757"/>
            <a:ext cx="3281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chemeClr val="accent1"/>
                </a:solidFill>
              </a:rPr>
              <a:t>Phase 2: Parallel computation</a:t>
            </a:r>
            <a:endParaRPr kumimoji="1" lang="ko-KR" altLang="en-US" dirty="0">
              <a:solidFill>
                <a:schemeClr val="accent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F0A5EC-E6FF-3D4E-BC45-F7D07501D067}"/>
              </a:ext>
            </a:extLst>
          </p:cNvPr>
          <p:cNvSpPr txBox="1"/>
          <p:nvPr/>
        </p:nvSpPr>
        <p:spPr>
          <a:xfrm>
            <a:off x="367748" y="1908313"/>
            <a:ext cx="6156878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ko-KR" b="1" dirty="0"/>
              <a:t>Neural machine translation in linear time (</a:t>
            </a:r>
            <a:r>
              <a:rPr lang="en" altLang="ko-KR" b="1" dirty="0" err="1"/>
              <a:t>ByteNet</a:t>
            </a:r>
            <a:r>
              <a:rPr lang="en" altLang="ko-KR" b="1" dirty="0"/>
              <a:t>)</a:t>
            </a:r>
            <a:endParaRPr kumimoji="1" lang="ko-KR" altLang="en-US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C61B417-0B3B-4D4A-9189-047E933FEE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6478" y="2756966"/>
            <a:ext cx="4717774" cy="387905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02CF84D-6C7C-EC4B-9F12-400A3455C845}"/>
              </a:ext>
            </a:extLst>
          </p:cNvPr>
          <p:cNvSpPr txBox="1"/>
          <p:nvPr/>
        </p:nvSpPr>
        <p:spPr>
          <a:xfrm>
            <a:off x="367748" y="3799656"/>
            <a:ext cx="1439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chemeClr val="accent2"/>
                </a:solidFill>
              </a:rPr>
              <a:t>Architecture</a:t>
            </a:r>
            <a:endParaRPr kumimoji="1" lang="ko-KR" altLang="en-US" dirty="0">
              <a:solidFill>
                <a:schemeClr val="accent2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59F93D-E724-2A47-9D3A-698ECA92FA16}"/>
              </a:ext>
            </a:extLst>
          </p:cNvPr>
          <p:cNvSpPr txBox="1"/>
          <p:nvPr/>
        </p:nvSpPr>
        <p:spPr>
          <a:xfrm>
            <a:off x="491633" y="4268379"/>
            <a:ext cx="4080669" cy="22607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600" dirty="0"/>
              <a:t>1D CNN (RNN</a:t>
            </a:r>
            <a:r>
              <a:rPr kumimoji="1" lang="ko-KR" altLang="en-US" sz="1600" dirty="0"/>
              <a:t>도 가능</a:t>
            </a:r>
            <a:r>
              <a:rPr kumimoji="1" lang="en-US" altLang="ko-KR" sz="1600" dirty="0"/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600" dirty="0"/>
              <a:t>Encoder output =&gt; Decoder input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600" dirty="0"/>
              <a:t>Dynamic unfolding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600" dirty="0"/>
              <a:t>Masked one-dimensional convolutions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600" dirty="0"/>
              <a:t>Dilation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600" dirty="0"/>
              <a:t>Residual blocks</a:t>
            </a:r>
            <a:endParaRPr kumimoji="1"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197978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27118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History of NMT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EEDE11-620E-2449-BD97-B038438601C6}"/>
              </a:ext>
            </a:extLst>
          </p:cNvPr>
          <p:cNvSpPr txBox="1"/>
          <p:nvPr/>
        </p:nvSpPr>
        <p:spPr>
          <a:xfrm>
            <a:off x="288235" y="1182757"/>
            <a:ext cx="3281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chemeClr val="accent1"/>
                </a:solidFill>
              </a:rPr>
              <a:t>Phase 2: Parallel computation</a:t>
            </a:r>
            <a:endParaRPr kumimoji="1" lang="ko-KR" altLang="en-US" dirty="0">
              <a:solidFill>
                <a:schemeClr val="accent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F0A5EC-E6FF-3D4E-BC45-F7D07501D067}"/>
              </a:ext>
            </a:extLst>
          </p:cNvPr>
          <p:cNvSpPr txBox="1"/>
          <p:nvPr/>
        </p:nvSpPr>
        <p:spPr>
          <a:xfrm>
            <a:off x="367748" y="1908313"/>
            <a:ext cx="6882269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ko-KR" dirty="0"/>
              <a:t>Neural machine translation in linear time (</a:t>
            </a:r>
            <a:r>
              <a:rPr lang="en" altLang="ko-KR" dirty="0" err="1"/>
              <a:t>ByteNet</a:t>
            </a:r>
            <a:r>
              <a:rPr lang="en" altLang="ko-KR" dirty="0"/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ko-KR" b="1" dirty="0"/>
              <a:t>Convolutional Sequence to Sequence Learning (Conv S2S)</a:t>
            </a:r>
            <a:endParaRPr kumimoji="1" lang="ko-KR" altLang="en-US" b="1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7BF73CC-48AF-3347-A9C5-3A75DE8F06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7665" y="1182757"/>
            <a:ext cx="4356100" cy="54102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729B632-9A1F-4948-8BCD-17E9AA812D3E}"/>
              </a:ext>
            </a:extLst>
          </p:cNvPr>
          <p:cNvSpPr txBox="1"/>
          <p:nvPr/>
        </p:nvSpPr>
        <p:spPr>
          <a:xfrm>
            <a:off x="367748" y="3799656"/>
            <a:ext cx="1439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chemeClr val="accent2"/>
                </a:solidFill>
              </a:rPr>
              <a:t>Architecture</a:t>
            </a:r>
            <a:endParaRPr kumimoji="1" lang="ko-KR" altLang="en-US" dirty="0">
              <a:solidFill>
                <a:schemeClr val="accent2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0AEE62F-34DF-7146-840E-9F56C12780D3}"/>
              </a:ext>
            </a:extLst>
          </p:cNvPr>
          <p:cNvSpPr txBox="1"/>
          <p:nvPr/>
        </p:nvSpPr>
        <p:spPr>
          <a:xfrm>
            <a:off x="491633" y="4268379"/>
            <a:ext cx="3219792" cy="15220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600" dirty="0"/>
              <a:t>Positional embeddings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600" dirty="0"/>
              <a:t>Convolutional block structure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600" dirty="0"/>
              <a:t>Multi-step attention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941438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27118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History of NMT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B34D1EB-9B54-0348-A8CF-99F8FE7894E0}"/>
              </a:ext>
            </a:extLst>
          </p:cNvPr>
          <p:cNvSpPr txBox="1"/>
          <p:nvPr/>
        </p:nvSpPr>
        <p:spPr>
          <a:xfrm>
            <a:off x="407231" y="1290917"/>
            <a:ext cx="9526882" cy="44459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" altLang="ko-KR" sz="1600" b="1" dirty="0"/>
              <a:t>Phase 1 (Performance)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" altLang="ko-KR" sz="1600" dirty="0"/>
              <a:t>Neural machine translation by jointly learning to align and translate.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" altLang="ko-KR" sz="1600" dirty="0"/>
              <a:t>Sequence to sequence learning with neural networks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" altLang="ko-KR" sz="1600" dirty="0"/>
              <a:t>Neural machine translation by jointly learning to align and translate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" altLang="ko-KR" sz="1600" dirty="0"/>
              <a:t>Effective approaches to attention-based neural machine translation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" altLang="ko-KR" sz="1600" dirty="0"/>
              <a:t>Deep Recurrent Models with Fast-Forward Connections for Neural Machine Translation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/>
              <a:t>Phase 2 (Parallel computation)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" altLang="ko-KR" sz="1600" dirty="0"/>
              <a:t>Neural machine translation in linear time (</a:t>
            </a:r>
            <a:r>
              <a:rPr lang="en" altLang="ko-KR" sz="1600" dirty="0" err="1"/>
              <a:t>ByteNet</a:t>
            </a:r>
            <a:r>
              <a:rPr lang="en" altLang="ko-KR" sz="1600" dirty="0"/>
              <a:t>)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" altLang="ko-KR" sz="1600" dirty="0"/>
              <a:t>Convolutional Sequence to Sequence Learning (Conv S2S)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030855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94B55AB-9E66-5C45-B3DE-187AD6A9E35B}"/>
              </a:ext>
            </a:extLst>
          </p:cNvPr>
          <p:cNvSpPr txBox="1"/>
          <p:nvPr/>
        </p:nvSpPr>
        <p:spPr>
          <a:xfrm>
            <a:off x="3579926" y="3136612"/>
            <a:ext cx="50321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b="1" dirty="0"/>
              <a:t>Attention is all you need</a:t>
            </a:r>
          </a:p>
        </p:txBody>
      </p:sp>
    </p:spTree>
    <p:extLst>
      <p:ext uri="{BB962C8B-B14F-4D97-AF65-F5344CB8AC3E}">
        <p14:creationId xmlns:p14="http://schemas.microsoft.com/office/powerpoint/2010/main" val="33247417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43313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Attention Is All You Need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56D9CF7-F523-B64E-8976-A58A071CFE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7009" y="69574"/>
            <a:ext cx="4442977" cy="67188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EC3DEE5-136C-D244-90C1-E6A236B737CF}"/>
              </a:ext>
            </a:extLst>
          </p:cNvPr>
          <p:cNvSpPr txBox="1"/>
          <p:nvPr/>
        </p:nvSpPr>
        <p:spPr>
          <a:xfrm>
            <a:off x="387626" y="1311964"/>
            <a:ext cx="5509778" cy="17007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ko-KR" dirty="0"/>
              <a:t>Google Brain, 2017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/>
              <a:t>기존의 </a:t>
            </a:r>
            <a:r>
              <a:rPr kumimoji="1" lang="en-US" altLang="ko-KR" dirty="0"/>
              <a:t>RNN, CNN</a:t>
            </a:r>
            <a:r>
              <a:rPr kumimoji="1" lang="ko-KR" altLang="en-US" dirty="0" err="1"/>
              <a:t>으로</a:t>
            </a:r>
            <a:r>
              <a:rPr kumimoji="1" lang="ko-KR" altLang="en-US" dirty="0"/>
              <a:t> </a:t>
            </a:r>
            <a:r>
              <a:rPr kumimoji="1" lang="en-US" altLang="ko-KR" dirty="0"/>
              <a:t>feature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뽑던 방식에서 </a:t>
            </a:r>
            <a:br>
              <a:rPr kumimoji="1" lang="en-US" altLang="ko-KR" dirty="0"/>
            </a:br>
            <a:r>
              <a:rPr kumimoji="1" lang="en-US" altLang="ko-KR" dirty="0"/>
              <a:t>attention</a:t>
            </a:r>
            <a:r>
              <a:rPr kumimoji="1" lang="ko-KR" altLang="en-US" dirty="0"/>
              <a:t>만을 이용해 모델링함</a:t>
            </a:r>
            <a:endParaRPr kumimoji="1"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39249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43313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Attention Is All You Need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C3DEE5-136C-D244-90C1-E6A236B737CF}"/>
              </a:ext>
            </a:extLst>
          </p:cNvPr>
          <p:cNvSpPr txBox="1"/>
          <p:nvPr/>
        </p:nvSpPr>
        <p:spPr>
          <a:xfrm>
            <a:off x="269341" y="1262269"/>
            <a:ext cx="1103187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>
                <a:solidFill>
                  <a:schemeClr val="accent1"/>
                </a:solidFill>
              </a:rPr>
              <a:t>Abstract</a:t>
            </a:r>
            <a:endParaRPr kumimoji="1" lang="ko-KR" altLang="en-US" b="1" dirty="0">
              <a:solidFill>
                <a:schemeClr val="accent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85DE71F-70DF-304A-B413-3132825D81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6074" y="1885950"/>
            <a:ext cx="5448300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067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43313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Attention Is All You Need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C3DEE5-136C-D244-90C1-E6A236B737CF}"/>
              </a:ext>
            </a:extLst>
          </p:cNvPr>
          <p:cNvSpPr txBox="1"/>
          <p:nvPr/>
        </p:nvSpPr>
        <p:spPr>
          <a:xfrm>
            <a:off x="269341" y="1262269"/>
            <a:ext cx="1103187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>
                <a:solidFill>
                  <a:schemeClr val="accent1"/>
                </a:solidFill>
              </a:rPr>
              <a:t>Abstract</a:t>
            </a:r>
            <a:endParaRPr kumimoji="1" lang="ko-KR" altLang="en-US" b="1" dirty="0">
              <a:solidFill>
                <a:schemeClr val="accent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85DE71F-70DF-304A-B413-3132825D81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6074" y="1885950"/>
            <a:ext cx="5448300" cy="30861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3F16BE1-EBEA-9A45-A28A-DFA6C7BDA033}"/>
              </a:ext>
            </a:extLst>
          </p:cNvPr>
          <p:cNvSpPr txBox="1"/>
          <p:nvPr/>
        </p:nvSpPr>
        <p:spPr>
          <a:xfrm>
            <a:off x="347870" y="1848678"/>
            <a:ext cx="5237331" cy="7834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600" dirty="0"/>
              <a:t>대부분의 </a:t>
            </a:r>
            <a:r>
              <a:rPr kumimoji="1" lang="en-US" altLang="ko-KR" sz="1600" dirty="0"/>
              <a:t>sequence transduction</a:t>
            </a:r>
            <a:r>
              <a:rPr kumimoji="1" lang="ko-KR" altLang="en-US" sz="1600" dirty="0"/>
              <a:t> 모델은 </a:t>
            </a:r>
            <a:r>
              <a:rPr kumimoji="1" lang="en-US" altLang="ko-KR" sz="1600" dirty="0"/>
              <a:t>RNN, CNN</a:t>
            </a:r>
            <a:br>
              <a:rPr kumimoji="1" lang="en-US" altLang="ko-KR" sz="1600" dirty="0"/>
            </a:br>
            <a:r>
              <a:rPr kumimoji="1" lang="ko-KR" altLang="en-US" sz="1600" dirty="0"/>
              <a:t>기반이다</a:t>
            </a:r>
            <a:r>
              <a:rPr kumimoji="1" lang="en-US" altLang="ko-KR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78489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94B55AB-9E66-5C45-B3DE-187AD6A9E35B}"/>
              </a:ext>
            </a:extLst>
          </p:cNvPr>
          <p:cNvSpPr txBox="1"/>
          <p:nvPr/>
        </p:nvSpPr>
        <p:spPr>
          <a:xfrm>
            <a:off x="4821035" y="3136612"/>
            <a:ext cx="25499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b="1" dirty="0"/>
              <a:t>Transformer</a:t>
            </a:r>
          </a:p>
        </p:txBody>
      </p:sp>
    </p:spTree>
    <p:extLst>
      <p:ext uri="{BB962C8B-B14F-4D97-AF65-F5344CB8AC3E}">
        <p14:creationId xmlns:p14="http://schemas.microsoft.com/office/powerpoint/2010/main" val="41523421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43313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Attention Is All You Need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C3DEE5-136C-D244-90C1-E6A236B737CF}"/>
              </a:ext>
            </a:extLst>
          </p:cNvPr>
          <p:cNvSpPr txBox="1"/>
          <p:nvPr/>
        </p:nvSpPr>
        <p:spPr>
          <a:xfrm>
            <a:off x="269341" y="1262269"/>
            <a:ext cx="1103187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>
                <a:solidFill>
                  <a:schemeClr val="accent1"/>
                </a:solidFill>
              </a:rPr>
              <a:t>Abstract</a:t>
            </a:r>
            <a:endParaRPr kumimoji="1" lang="ko-KR" altLang="en-US" b="1" dirty="0">
              <a:solidFill>
                <a:schemeClr val="accent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85DE71F-70DF-304A-B413-3132825D81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6074" y="1885950"/>
            <a:ext cx="5448300" cy="30861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3F16BE1-EBEA-9A45-A28A-DFA6C7BDA033}"/>
              </a:ext>
            </a:extLst>
          </p:cNvPr>
          <p:cNvSpPr txBox="1"/>
          <p:nvPr/>
        </p:nvSpPr>
        <p:spPr>
          <a:xfrm>
            <a:off x="347870" y="1848678"/>
            <a:ext cx="5237331" cy="11929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600" dirty="0"/>
              <a:t>대부분의 </a:t>
            </a:r>
            <a:r>
              <a:rPr kumimoji="1" lang="en-US" altLang="ko-KR" sz="1600" dirty="0"/>
              <a:t>sequence transduction</a:t>
            </a:r>
            <a:r>
              <a:rPr kumimoji="1" lang="ko-KR" altLang="en-US" sz="1600" dirty="0"/>
              <a:t> 모델은 </a:t>
            </a:r>
            <a:r>
              <a:rPr kumimoji="1" lang="en-US" altLang="ko-KR" sz="1600" dirty="0"/>
              <a:t>RNN, CNN</a:t>
            </a:r>
            <a:br>
              <a:rPr kumimoji="1" lang="en-US" altLang="ko-KR" sz="1600" dirty="0"/>
            </a:br>
            <a:r>
              <a:rPr kumimoji="1" lang="ko-KR" altLang="en-US" sz="1600" dirty="0"/>
              <a:t>기반이다</a:t>
            </a:r>
            <a:r>
              <a:rPr kumimoji="1" lang="en-US" altLang="ko-KR" sz="1600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600" dirty="0"/>
              <a:t>Attention</a:t>
            </a:r>
            <a:r>
              <a:rPr kumimoji="1" lang="ko-KR" altLang="en-US" sz="1600" dirty="0"/>
              <a:t>만으로 구성된 모델을 만들었다</a:t>
            </a:r>
            <a:r>
              <a:rPr kumimoji="1" lang="en-US" altLang="ko-KR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463579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43313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Attention Is All You Need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C3DEE5-136C-D244-90C1-E6A236B737CF}"/>
              </a:ext>
            </a:extLst>
          </p:cNvPr>
          <p:cNvSpPr txBox="1"/>
          <p:nvPr/>
        </p:nvSpPr>
        <p:spPr>
          <a:xfrm>
            <a:off x="269341" y="1262269"/>
            <a:ext cx="1103187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>
                <a:solidFill>
                  <a:schemeClr val="accent1"/>
                </a:solidFill>
              </a:rPr>
              <a:t>Abstract</a:t>
            </a:r>
            <a:endParaRPr kumimoji="1" lang="ko-KR" altLang="en-US" b="1" dirty="0">
              <a:solidFill>
                <a:schemeClr val="accent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85DE71F-70DF-304A-B413-3132825D81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6074" y="1885950"/>
            <a:ext cx="5448300" cy="30861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3F16BE1-EBEA-9A45-A28A-DFA6C7BDA033}"/>
              </a:ext>
            </a:extLst>
          </p:cNvPr>
          <p:cNvSpPr txBox="1"/>
          <p:nvPr/>
        </p:nvSpPr>
        <p:spPr>
          <a:xfrm>
            <a:off x="347870" y="1848678"/>
            <a:ext cx="5432898" cy="18914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600" dirty="0"/>
              <a:t>대부분의 </a:t>
            </a:r>
            <a:r>
              <a:rPr kumimoji="1" lang="en-US" altLang="ko-KR" sz="1600" dirty="0"/>
              <a:t>sequence transduction</a:t>
            </a:r>
            <a:r>
              <a:rPr kumimoji="1" lang="ko-KR" altLang="en-US" sz="1600" dirty="0"/>
              <a:t> 모델은 </a:t>
            </a:r>
            <a:r>
              <a:rPr kumimoji="1" lang="en-US" altLang="ko-KR" sz="1600" dirty="0"/>
              <a:t>RNN, CNN</a:t>
            </a:r>
            <a:br>
              <a:rPr kumimoji="1" lang="en-US" altLang="ko-KR" sz="1600" dirty="0"/>
            </a:br>
            <a:r>
              <a:rPr kumimoji="1" lang="ko-KR" altLang="en-US" sz="1600" dirty="0"/>
              <a:t>기반이다</a:t>
            </a:r>
            <a:r>
              <a:rPr kumimoji="1" lang="en-US" altLang="ko-KR" sz="1600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600" dirty="0"/>
              <a:t>Attention</a:t>
            </a:r>
            <a:r>
              <a:rPr kumimoji="1" lang="ko-KR" altLang="en-US" sz="1600" dirty="0"/>
              <a:t>만으로 구성된 모델을 만들었다</a:t>
            </a:r>
            <a:r>
              <a:rPr kumimoji="1" lang="en-US" altLang="ko-KR" sz="1600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600" dirty="0"/>
              <a:t>WMT 2014 </a:t>
            </a:r>
            <a:r>
              <a:rPr kumimoji="1" lang="en-US" altLang="ko-KR" sz="1600" dirty="0" err="1"/>
              <a:t>En</a:t>
            </a:r>
            <a:r>
              <a:rPr kumimoji="1" lang="en-US" altLang="ko-KR" sz="1600" dirty="0"/>
              <a:t>-Ge 28.4, </a:t>
            </a:r>
            <a:r>
              <a:rPr kumimoji="1" lang="en-US" altLang="ko-KR" sz="1600" dirty="0" err="1"/>
              <a:t>En</a:t>
            </a:r>
            <a:r>
              <a:rPr kumimoji="1" lang="en-US" altLang="ko-KR" sz="1600" dirty="0"/>
              <a:t>-Fr 41.8</a:t>
            </a:r>
            <a:r>
              <a:rPr kumimoji="1" lang="ko-KR" altLang="en-US" sz="1600" dirty="0"/>
              <a:t>의 성능으로 기존의</a:t>
            </a:r>
            <a:br>
              <a:rPr kumimoji="1" lang="en-US" altLang="ko-KR" sz="1600" dirty="0"/>
            </a:br>
            <a:r>
              <a:rPr kumimoji="1" lang="ko-KR" altLang="en-US" sz="1600" dirty="0"/>
              <a:t>최고의 점수보다 더 높은 점수를 보였다</a:t>
            </a:r>
            <a:r>
              <a:rPr kumimoji="1" lang="en-US" altLang="ko-KR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90927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43313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Attention Is All You Need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C3DEE5-136C-D244-90C1-E6A236B737CF}"/>
              </a:ext>
            </a:extLst>
          </p:cNvPr>
          <p:cNvSpPr txBox="1"/>
          <p:nvPr/>
        </p:nvSpPr>
        <p:spPr>
          <a:xfrm>
            <a:off x="269341" y="1262269"/>
            <a:ext cx="1103187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>
                <a:solidFill>
                  <a:schemeClr val="accent1"/>
                </a:solidFill>
              </a:rPr>
              <a:t>Abstract</a:t>
            </a:r>
            <a:endParaRPr kumimoji="1" lang="ko-KR" altLang="en-US" b="1" dirty="0">
              <a:solidFill>
                <a:schemeClr val="accent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85DE71F-70DF-304A-B413-3132825D81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6074" y="1885950"/>
            <a:ext cx="5448300" cy="30861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3F16BE1-EBEA-9A45-A28A-DFA6C7BDA033}"/>
              </a:ext>
            </a:extLst>
          </p:cNvPr>
          <p:cNvSpPr txBox="1"/>
          <p:nvPr/>
        </p:nvSpPr>
        <p:spPr>
          <a:xfrm>
            <a:off x="347870" y="1848678"/>
            <a:ext cx="5432898" cy="23009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600" dirty="0"/>
              <a:t>대부분의 </a:t>
            </a:r>
            <a:r>
              <a:rPr kumimoji="1" lang="en-US" altLang="ko-KR" sz="1600" dirty="0"/>
              <a:t>sequence transduction</a:t>
            </a:r>
            <a:r>
              <a:rPr kumimoji="1" lang="ko-KR" altLang="en-US" sz="1600" dirty="0"/>
              <a:t> 모델은 </a:t>
            </a:r>
            <a:r>
              <a:rPr kumimoji="1" lang="en-US" altLang="ko-KR" sz="1600" dirty="0"/>
              <a:t>RNN, CNN</a:t>
            </a:r>
            <a:br>
              <a:rPr kumimoji="1" lang="en-US" altLang="ko-KR" sz="1600" dirty="0"/>
            </a:br>
            <a:r>
              <a:rPr kumimoji="1" lang="ko-KR" altLang="en-US" sz="1600" dirty="0"/>
              <a:t>기반이다</a:t>
            </a:r>
            <a:r>
              <a:rPr kumimoji="1" lang="en-US" altLang="ko-KR" sz="1600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600" dirty="0"/>
              <a:t>Attention</a:t>
            </a:r>
            <a:r>
              <a:rPr kumimoji="1" lang="ko-KR" altLang="en-US" sz="1600" dirty="0"/>
              <a:t>만으로 구성된 모델을 만들었다</a:t>
            </a:r>
            <a:r>
              <a:rPr kumimoji="1" lang="en-US" altLang="ko-KR" sz="1600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600" dirty="0"/>
              <a:t>WMT 2014 </a:t>
            </a:r>
            <a:r>
              <a:rPr kumimoji="1" lang="en-US" altLang="ko-KR" sz="1600" dirty="0" err="1"/>
              <a:t>En</a:t>
            </a:r>
            <a:r>
              <a:rPr kumimoji="1" lang="en-US" altLang="ko-KR" sz="1600" dirty="0"/>
              <a:t>-Ge 28.4, </a:t>
            </a:r>
            <a:r>
              <a:rPr kumimoji="1" lang="en-US" altLang="ko-KR" sz="1600" dirty="0" err="1"/>
              <a:t>En</a:t>
            </a:r>
            <a:r>
              <a:rPr kumimoji="1" lang="en-US" altLang="ko-KR" sz="1600" dirty="0"/>
              <a:t>-Fr 41.8</a:t>
            </a:r>
            <a:r>
              <a:rPr kumimoji="1" lang="ko-KR" altLang="en-US" sz="1600" dirty="0"/>
              <a:t>의 성능으로 기존의</a:t>
            </a:r>
            <a:br>
              <a:rPr kumimoji="1" lang="en-US" altLang="ko-KR" sz="1600" dirty="0"/>
            </a:br>
            <a:r>
              <a:rPr kumimoji="1" lang="ko-KR" altLang="en-US" sz="1600" dirty="0"/>
              <a:t>최고의 점수보다 더 높은 점수를 보였다</a:t>
            </a:r>
            <a:r>
              <a:rPr kumimoji="1" lang="en-US" altLang="ko-KR" sz="1600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600" dirty="0"/>
              <a:t>학습은 </a:t>
            </a:r>
            <a:r>
              <a:rPr kumimoji="1" lang="en-US" altLang="ko-KR" sz="1600" dirty="0"/>
              <a:t>8</a:t>
            </a:r>
            <a:r>
              <a:rPr kumimoji="1" lang="ko-KR" altLang="en-US" sz="1600" dirty="0"/>
              <a:t>개의 </a:t>
            </a:r>
            <a:r>
              <a:rPr kumimoji="1" lang="en-US" altLang="ko-KR" sz="1600" dirty="0"/>
              <a:t>GPU</a:t>
            </a:r>
            <a:r>
              <a:rPr kumimoji="1" lang="ko-KR" altLang="en-US" sz="1600" dirty="0"/>
              <a:t>로 </a:t>
            </a:r>
            <a:r>
              <a:rPr kumimoji="1" lang="en-US" altLang="ko-KR" sz="1600" dirty="0"/>
              <a:t>3.5</a:t>
            </a:r>
            <a:r>
              <a:rPr kumimoji="1" lang="ko-KR" altLang="en-US" sz="1600" dirty="0"/>
              <a:t>일동안 학습했다</a:t>
            </a:r>
            <a:r>
              <a:rPr kumimoji="1" lang="en-US" altLang="ko-KR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260341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43313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Attention Is All You Need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C3DEE5-136C-D244-90C1-E6A236B737CF}"/>
              </a:ext>
            </a:extLst>
          </p:cNvPr>
          <p:cNvSpPr txBox="1"/>
          <p:nvPr/>
        </p:nvSpPr>
        <p:spPr>
          <a:xfrm>
            <a:off x="269341" y="1262269"/>
            <a:ext cx="1552476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>
                <a:solidFill>
                  <a:schemeClr val="accent1"/>
                </a:solidFill>
              </a:rPr>
              <a:t>Introduction</a:t>
            </a:r>
            <a:endParaRPr kumimoji="1" lang="ko-KR" altLang="en-US" b="1" dirty="0">
              <a:solidFill>
                <a:schemeClr val="accent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4E54409-AB8E-5849-9480-A884B37552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6718" y="1311126"/>
            <a:ext cx="6324600" cy="8509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DD4E6F7-87E9-834A-8996-CFBDC12A85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5796" y="2082514"/>
            <a:ext cx="6375400" cy="364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8981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43313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Attention Is All You Need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C3DEE5-136C-D244-90C1-E6A236B737CF}"/>
              </a:ext>
            </a:extLst>
          </p:cNvPr>
          <p:cNvSpPr txBox="1"/>
          <p:nvPr/>
        </p:nvSpPr>
        <p:spPr>
          <a:xfrm>
            <a:off x="269341" y="1262269"/>
            <a:ext cx="1552476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>
                <a:solidFill>
                  <a:schemeClr val="accent1"/>
                </a:solidFill>
              </a:rPr>
              <a:t>Introduction</a:t>
            </a:r>
            <a:endParaRPr kumimoji="1" lang="ko-KR" altLang="en-US" b="1" dirty="0">
              <a:solidFill>
                <a:schemeClr val="accent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4E54409-AB8E-5849-9480-A884B37552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6718" y="1311126"/>
            <a:ext cx="6324600" cy="8509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DD4E6F7-87E9-834A-8996-CFBDC12A85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5796" y="2082514"/>
            <a:ext cx="6375400" cy="36449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8590699-E873-1340-A6EF-FCD53BEA4358}"/>
              </a:ext>
            </a:extLst>
          </p:cNvPr>
          <p:cNvSpPr txBox="1"/>
          <p:nvPr/>
        </p:nvSpPr>
        <p:spPr>
          <a:xfrm>
            <a:off x="347870" y="1848678"/>
            <a:ext cx="4599336" cy="11527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600" dirty="0"/>
              <a:t>최근 </a:t>
            </a:r>
            <a:r>
              <a:rPr kumimoji="1" lang="en-US" altLang="ko-KR" sz="1600" dirty="0"/>
              <a:t>LSTM, GRU</a:t>
            </a:r>
            <a:r>
              <a:rPr kumimoji="1" lang="ko-KR" altLang="en-US" sz="1600" dirty="0" err="1"/>
              <a:t>를</a:t>
            </a:r>
            <a:r>
              <a:rPr kumimoji="1" lang="ko-KR" altLang="en-US" sz="1600" dirty="0"/>
              <a:t> 활용한 모델이 많이 사용</a:t>
            </a:r>
            <a:br>
              <a:rPr kumimoji="1" lang="en-US" altLang="ko-KR" sz="1600" dirty="0"/>
            </a:br>
            <a:r>
              <a:rPr kumimoji="1" lang="ko-KR" altLang="en-US" sz="1600" dirty="0"/>
              <a:t>되고 추가적인 성능 향상을 위한 다양한 방법</a:t>
            </a:r>
            <a:br>
              <a:rPr kumimoji="1" lang="en-US" altLang="ko-KR" sz="1600" dirty="0"/>
            </a:br>
            <a:r>
              <a:rPr kumimoji="1" lang="ko-KR" altLang="en-US" sz="1600" dirty="0"/>
              <a:t>들이 나왔다</a:t>
            </a:r>
            <a:r>
              <a:rPr kumimoji="1" lang="en-US" altLang="ko-KR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060436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43313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Attention Is All You Need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C3DEE5-136C-D244-90C1-E6A236B737CF}"/>
              </a:ext>
            </a:extLst>
          </p:cNvPr>
          <p:cNvSpPr txBox="1"/>
          <p:nvPr/>
        </p:nvSpPr>
        <p:spPr>
          <a:xfrm>
            <a:off x="269341" y="1262269"/>
            <a:ext cx="1552476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>
                <a:solidFill>
                  <a:schemeClr val="accent1"/>
                </a:solidFill>
              </a:rPr>
              <a:t>Introduction</a:t>
            </a:r>
            <a:endParaRPr kumimoji="1" lang="ko-KR" altLang="en-US" b="1" dirty="0">
              <a:solidFill>
                <a:schemeClr val="accent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4E54409-AB8E-5849-9480-A884B37552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6718" y="1311126"/>
            <a:ext cx="6324600" cy="8509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DD4E6F7-87E9-834A-8996-CFBDC12A85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5796" y="2082514"/>
            <a:ext cx="6375400" cy="36449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8590699-E873-1340-A6EF-FCD53BEA4358}"/>
              </a:ext>
            </a:extLst>
          </p:cNvPr>
          <p:cNvSpPr txBox="1"/>
          <p:nvPr/>
        </p:nvSpPr>
        <p:spPr>
          <a:xfrm>
            <a:off x="347870" y="1848678"/>
            <a:ext cx="4599336" cy="18914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600" dirty="0"/>
              <a:t>최근 </a:t>
            </a:r>
            <a:r>
              <a:rPr kumimoji="1" lang="en-US" altLang="ko-KR" sz="1600" dirty="0"/>
              <a:t>LSTM, GRU</a:t>
            </a:r>
            <a:r>
              <a:rPr kumimoji="1" lang="ko-KR" altLang="en-US" sz="1600" dirty="0" err="1"/>
              <a:t>를</a:t>
            </a:r>
            <a:r>
              <a:rPr kumimoji="1" lang="ko-KR" altLang="en-US" sz="1600" dirty="0"/>
              <a:t> 활용한 모델이 많이 사용</a:t>
            </a:r>
            <a:br>
              <a:rPr kumimoji="1" lang="en-US" altLang="ko-KR" sz="1600" dirty="0"/>
            </a:br>
            <a:r>
              <a:rPr kumimoji="1" lang="ko-KR" altLang="en-US" sz="1600" dirty="0"/>
              <a:t>되고 추가적인 성능 향상을 위한 다양한 방법</a:t>
            </a:r>
            <a:br>
              <a:rPr kumimoji="1" lang="en-US" altLang="ko-KR" sz="1600" dirty="0"/>
            </a:br>
            <a:r>
              <a:rPr kumimoji="1" lang="ko-KR" altLang="en-US" sz="1600" dirty="0"/>
              <a:t>들이 나왔다</a:t>
            </a:r>
            <a:r>
              <a:rPr kumimoji="1" lang="en-US" altLang="ko-KR" sz="1600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600" dirty="0"/>
              <a:t>Recurrent</a:t>
            </a:r>
            <a:r>
              <a:rPr kumimoji="1" lang="ko-KR" altLang="en-US" sz="1600" dirty="0"/>
              <a:t>기반의 모델은 각 </a:t>
            </a:r>
            <a:r>
              <a:rPr kumimoji="1" lang="en-US" altLang="ko-KR" sz="1600" dirty="0"/>
              <a:t>step</a:t>
            </a:r>
            <a:r>
              <a:rPr kumimoji="1" lang="ko-KR" altLang="en-US" sz="1600" dirty="0"/>
              <a:t>마다 계산이</a:t>
            </a:r>
            <a:br>
              <a:rPr kumimoji="1" lang="en-US" altLang="ko-KR" sz="1600" dirty="0"/>
            </a:br>
            <a:r>
              <a:rPr kumimoji="1" lang="ko-KR" altLang="en-US" sz="1600" dirty="0"/>
              <a:t>되기 때문에 병렬화가 불가능하다</a:t>
            </a:r>
            <a:r>
              <a:rPr kumimoji="1" lang="en-US" altLang="ko-KR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163248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43313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Attention Is All You Need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C3DEE5-136C-D244-90C1-E6A236B737CF}"/>
              </a:ext>
            </a:extLst>
          </p:cNvPr>
          <p:cNvSpPr txBox="1"/>
          <p:nvPr/>
        </p:nvSpPr>
        <p:spPr>
          <a:xfrm>
            <a:off x="269341" y="1262269"/>
            <a:ext cx="1552476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>
                <a:solidFill>
                  <a:schemeClr val="accent1"/>
                </a:solidFill>
              </a:rPr>
              <a:t>Introduction</a:t>
            </a:r>
            <a:endParaRPr kumimoji="1" lang="ko-KR" altLang="en-US" b="1" dirty="0">
              <a:solidFill>
                <a:schemeClr val="accent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4E54409-AB8E-5849-9480-A884B37552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6718" y="1311126"/>
            <a:ext cx="6324600" cy="8509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DD4E6F7-87E9-834A-8996-CFBDC12A85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5796" y="2082514"/>
            <a:ext cx="6375400" cy="36449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8590699-E873-1340-A6EF-FCD53BEA4358}"/>
              </a:ext>
            </a:extLst>
          </p:cNvPr>
          <p:cNvSpPr txBox="1"/>
          <p:nvPr/>
        </p:nvSpPr>
        <p:spPr>
          <a:xfrm>
            <a:off x="347870" y="1848678"/>
            <a:ext cx="4599336" cy="26300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600" dirty="0"/>
              <a:t>최근 </a:t>
            </a:r>
            <a:r>
              <a:rPr kumimoji="1" lang="en-US" altLang="ko-KR" sz="1600" dirty="0"/>
              <a:t>LSTM, GRU</a:t>
            </a:r>
            <a:r>
              <a:rPr kumimoji="1" lang="ko-KR" altLang="en-US" sz="1600" dirty="0" err="1"/>
              <a:t>를</a:t>
            </a:r>
            <a:r>
              <a:rPr kumimoji="1" lang="ko-KR" altLang="en-US" sz="1600" dirty="0"/>
              <a:t> 활용한 모델이 많이 사용</a:t>
            </a:r>
            <a:br>
              <a:rPr kumimoji="1" lang="en-US" altLang="ko-KR" sz="1600" dirty="0"/>
            </a:br>
            <a:r>
              <a:rPr kumimoji="1" lang="ko-KR" altLang="en-US" sz="1600" dirty="0"/>
              <a:t>되고 추가적인 성능 향상을 위한 다양한 방법</a:t>
            </a:r>
            <a:br>
              <a:rPr kumimoji="1" lang="en-US" altLang="ko-KR" sz="1600" dirty="0"/>
            </a:br>
            <a:r>
              <a:rPr kumimoji="1" lang="ko-KR" altLang="en-US" sz="1600" dirty="0"/>
              <a:t>들이 나왔다</a:t>
            </a:r>
            <a:r>
              <a:rPr kumimoji="1" lang="en-US" altLang="ko-KR" sz="1600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600" dirty="0"/>
              <a:t>Recurrent</a:t>
            </a:r>
            <a:r>
              <a:rPr kumimoji="1" lang="ko-KR" altLang="en-US" sz="1600" dirty="0"/>
              <a:t>기반의 모델은 각 </a:t>
            </a:r>
            <a:r>
              <a:rPr kumimoji="1" lang="en-US" altLang="ko-KR" sz="1600" dirty="0"/>
              <a:t>step</a:t>
            </a:r>
            <a:r>
              <a:rPr kumimoji="1" lang="ko-KR" altLang="en-US" sz="1600" dirty="0"/>
              <a:t>마다 계산이</a:t>
            </a:r>
            <a:br>
              <a:rPr kumimoji="1" lang="en-US" altLang="ko-KR" sz="1600" dirty="0"/>
            </a:br>
            <a:r>
              <a:rPr kumimoji="1" lang="ko-KR" altLang="en-US" sz="1600" dirty="0"/>
              <a:t>되기 때문에 병렬화가 불가능하다</a:t>
            </a:r>
            <a:r>
              <a:rPr kumimoji="1" lang="en-US" altLang="ko-KR" sz="1600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600" dirty="0"/>
              <a:t>약간의 계산 효율화를 달성했지만</a:t>
            </a:r>
            <a:r>
              <a:rPr kumimoji="1" lang="en-US" altLang="ko-KR" sz="1600" dirty="0"/>
              <a:t>, </a:t>
            </a:r>
            <a:r>
              <a:rPr kumimoji="1" lang="ko-KR" altLang="en-US" sz="1600" dirty="0"/>
              <a:t>본질적인</a:t>
            </a:r>
            <a:br>
              <a:rPr kumimoji="1" lang="en-US" altLang="ko-KR" sz="1600" dirty="0"/>
            </a:br>
            <a:r>
              <a:rPr kumimoji="1" lang="ko-KR" altLang="en-US" sz="1600" dirty="0"/>
              <a:t>제약은 해결하지 못했다</a:t>
            </a:r>
            <a:r>
              <a:rPr kumimoji="1" lang="en-US" altLang="ko-KR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72917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43313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Attention Is All You Need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C3DEE5-136C-D244-90C1-E6A236B737CF}"/>
              </a:ext>
            </a:extLst>
          </p:cNvPr>
          <p:cNvSpPr txBox="1"/>
          <p:nvPr/>
        </p:nvSpPr>
        <p:spPr>
          <a:xfrm>
            <a:off x="269341" y="1262269"/>
            <a:ext cx="1552476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>
                <a:solidFill>
                  <a:schemeClr val="accent1"/>
                </a:solidFill>
              </a:rPr>
              <a:t>Introduction</a:t>
            </a:r>
            <a:endParaRPr kumimoji="1" lang="ko-KR" altLang="en-US" b="1" dirty="0">
              <a:solidFill>
                <a:schemeClr val="accent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4E54409-AB8E-5849-9480-A884B37552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6718" y="1311126"/>
            <a:ext cx="6324600" cy="8509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DD4E6F7-87E9-834A-8996-CFBDC12A85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5796" y="2082514"/>
            <a:ext cx="6375400" cy="36449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8590699-E873-1340-A6EF-FCD53BEA4358}"/>
              </a:ext>
            </a:extLst>
          </p:cNvPr>
          <p:cNvSpPr txBox="1"/>
          <p:nvPr/>
        </p:nvSpPr>
        <p:spPr>
          <a:xfrm>
            <a:off x="347870" y="1848678"/>
            <a:ext cx="4885953" cy="37380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600" dirty="0"/>
              <a:t>최근 </a:t>
            </a:r>
            <a:r>
              <a:rPr kumimoji="1" lang="en-US" altLang="ko-KR" sz="1600" dirty="0"/>
              <a:t>LSTM, GRU</a:t>
            </a:r>
            <a:r>
              <a:rPr kumimoji="1" lang="ko-KR" altLang="en-US" sz="1600" dirty="0" err="1"/>
              <a:t>를</a:t>
            </a:r>
            <a:r>
              <a:rPr kumimoji="1" lang="ko-KR" altLang="en-US" sz="1600" dirty="0"/>
              <a:t> 활용한 모델이 많이 사용</a:t>
            </a:r>
            <a:br>
              <a:rPr kumimoji="1" lang="en-US" altLang="ko-KR" sz="1600" dirty="0"/>
            </a:br>
            <a:r>
              <a:rPr kumimoji="1" lang="ko-KR" altLang="en-US" sz="1600" dirty="0"/>
              <a:t>되고 추가적인 성능 향상을 위한 다양한 방법</a:t>
            </a:r>
            <a:br>
              <a:rPr kumimoji="1" lang="en-US" altLang="ko-KR" sz="1600" dirty="0"/>
            </a:br>
            <a:r>
              <a:rPr kumimoji="1" lang="ko-KR" altLang="en-US" sz="1600" dirty="0"/>
              <a:t>들이 나왔다</a:t>
            </a:r>
            <a:r>
              <a:rPr kumimoji="1" lang="en-US" altLang="ko-KR" sz="1600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600" dirty="0"/>
              <a:t>Recurrent</a:t>
            </a:r>
            <a:r>
              <a:rPr kumimoji="1" lang="ko-KR" altLang="en-US" sz="1600" dirty="0"/>
              <a:t>기반의 모델은 각 </a:t>
            </a:r>
            <a:r>
              <a:rPr kumimoji="1" lang="en-US" altLang="ko-KR" sz="1600" dirty="0"/>
              <a:t>step</a:t>
            </a:r>
            <a:r>
              <a:rPr kumimoji="1" lang="ko-KR" altLang="en-US" sz="1600" dirty="0"/>
              <a:t>마다 계산이</a:t>
            </a:r>
            <a:br>
              <a:rPr kumimoji="1" lang="en-US" altLang="ko-KR" sz="1600" dirty="0"/>
            </a:br>
            <a:r>
              <a:rPr kumimoji="1" lang="ko-KR" altLang="en-US" sz="1600" dirty="0"/>
              <a:t>되기 때문에 병렬화가 불가능하다</a:t>
            </a:r>
            <a:r>
              <a:rPr kumimoji="1" lang="en-US" altLang="ko-KR" sz="1600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600" dirty="0"/>
              <a:t>약간의 계산 효율화를 달성했지만</a:t>
            </a:r>
            <a:r>
              <a:rPr kumimoji="1" lang="en-US" altLang="ko-KR" sz="1600" dirty="0"/>
              <a:t>, </a:t>
            </a:r>
            <a:r>
              <a:rPr kumimoji="1" lang="ko-KR" altLang="en-US" sz="1600" dirty="0"/>
              <a:t>본질적인</a:t>
            </a:r>
            <a:br>
              <a:rPr kumimoji="1" lang="en-US" altLang="ko-KR" sz="1600" dirty="0"/>
            </a:br>
            <a:r>
              <a:rPr kumimoji="1" lang="ko-KR" altLang="en-US" sz="1600" dirty="0"/>
              <a:t>제약은 해결하지 못했다</a:t>
            </a:r>
            <a:r>
              <a:rPr kumimoji="1" lang="en-US" altLang="ko-KR" sz="1600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600" dirty="0"/>
              <a:t>Attention mechanism</a:t>
            </a:r>
            <a:r>
              <a:rPr kumimoji="1" lang="ko-KR" altLang="en-US" sz="1600" dirty="0"/>
              <a:t>이 </a:t>
            </a:r>
            <a:r>
              <a:rPr kumimoji="1" lang="en-US" altLang="ko-KR" sz="1600" dirty="0"/>
              <a:t>long-term dependency</a:t>
            </a:r>
            <a:br>
              <a:rPr kumimoji="1" lang="en-US" altLang="ko-KR" sz="1600" dirty="0"/>
            </a:br>
            <a:r>
              <a:rPr kumimoji="1" lang="ko-KR" altLang="en-US" sz="1600" dirty="0" err="1"/>
              <a:t>를</a:t>
            </a:r>
            <a:r>
              <a:rPr kumimoji="1" lang="ko-KR" altLang="en-US" sz="1600" dirty="0"/>
              <a:t> 해결했지만</a:t>
            </a:r>
            <a:r>
              <a:rPr kumimoji="1" lang="en-US" altLang="ko-KR" sz="1600" dirty="0"/>
              <a:t>, </a:t>
            </a:r>
            <a:r>
              <a:rPr kumimoji="1" lang="ko-KR" altLang="en-US" sz="1600" dirty="0"/>
              <a:t>결국 대부분 </a:t>
            </a:r>
            <a:r>
              <a:rPr kumimoji="1" lang="en-US" altLang="ko-KR" sz="1600" dirty="0"/>
              <a:t>recurrent </a:t>
            </a:r>
            <a:r>
              <a:rPr kumimoji="1" lang="ko-KR" altLang="en-US" sz="1600" dirty="0"/>
              <a:t>모델과</a:t>
            </a:r>
            <a:br>
              <a:rPr kumimoji="1" lang="en-US" altLang="ko-KR" sz="1600" dirty="0"/>
            </a:br>
            <a:r>
              <a:rPr kumimoji="1" lang="ko-KR" altLang="en-US" sz="1600" dirty="0"/>
              <a:t>같이 사용되었다</a:t>
            </a:r>
            <a:r>
              <a:rPr kumimoji="1" lang="en-US" altLang="ko-KR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367792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43313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Attention Is All You Need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C3DEE5-136C-D244-90C1-E6A236B737CF}"/>
              </a:ext>
            </a:extLst>
          </p:cNvPr>
          <p:cNvSpPr txBox="1"/>
          <p:nvPr/>
        </p:nvSpPr>
        <p:spPr>
          <a:xfrm>
            <a:off x="269341" y="1262269"/>
            <a:ext cx="1552476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>
                <a:solidFill>
                  <a:schemeClr val="accent1"/>
                </a:solidFill>
              </a:rPr>
              <a:t>Introduction</a:t>
            </a:r>
            <a:endParaRPr kumimoji="1" lang="ko-KR" altLang="en-US" b="1" dirty="0">
              <a:solidFill>
                <a:schemeClr val="accent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4E54409-AB8E-5849-9480-A884B37552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6718" y="1311126"/>
            <a:ext cx="6324600" cy="8509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DD4E6F7-87E9-834A-8996-CFBDC12A85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5796" y="2082514"/>
            <a:ext cx="6375400" cy="36449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8590699-E873-1340-A6EF-FCD53BEA4358}"/>
              </a:ext>
            </a:extLst>
          </p:cNvPr>
          <p:cNvSpPr txBox="1"/>
          <p:nvPr/>
        </p:nvSpPr>
        <p:spPr>
          <a:xfrm>
            <a:off x="347870" y="1848678"/>
            <a:ext cx="5118581" cy="44767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600" dirty="0"/>
              <a:t>최근 </a:t>
            </a:r>
            <a:r>
              <a:rPr kumimoji="1" lang="en-US" altLang="ko-KR" sz="1600" dirty="0"/>
              <a:t>LSTM, GRU</a:t>
            </a:r>
            <a:r>
              <a:rPr kumimoji="1" lang="ko-KR" altLang="en-US" sz="1600" dirty="0" err="1"/>
              <a:t>를</a:t>
            </a:r>
            <a:r>
              <a:rPr kumimoji="1" lang="ko-KR" altLang="en-US" sz="1600" dirty="0"/>
              <a:t> 활용한 모델이 많이 사용</a:t>
            </a:r>
            <a:br>
              <a:rPr kumimoji="1" lang="en-US" altLang="ko-KR" sz="1600" dirty="0"/>
            </a:br>
            <a:r>
              <a:rPr kumimoji="1" lang="ko-KR" altLang="en-US" sz="1600" dirty="0"/>
              <a:t>되고 추가적인 성능 향상을 위한 다양한 방법</a:t>
            </a:r>
            <a:br>
              <a:rPr kumimoji="1" lang="en-US" altLang="ko-KR" sz="1600" dirty="0"/>
            </a:br>
            <a:r>
              <a:rPr kumimoji="1" lang="ko-KR" altLang="en-US" sz="1600" dirty="0"/>
              <a:t>들이 나왔다</a:t>
            </a:r>
            <a:r>
              <a:rPr kumimoji="1" lang="en-US" altLang="ko-KR" sz="1600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600" dirty="0"/>
              <a:t>Recurrent</a:t>
            </a:r>
            <a:r>
              <a:rPr kumimoji="1" lang="ko-KR" altLang="en-US" sz="1600" dirty="0"/>
              <a:t>기반의 모델은 각 </a:t>
            </a:r>
            <a:r>
              <a:rPr kumimoji="1" lang="en-US" altLang="ko-KR" sz="1600" dirty="0"/>
              <a:t>step</a:t>
            </a:r>
            <a:r>
              <a:rPr kumimoji="1" lang="ko-KR" altLang="en-US" sz="1600" dirty="0"/>
              <a:t>마다 계산이</a:t>
            </a:r>
            <a:br>
              <a:rPr kumimoji="1" lang="en-US" altLang="ko-KR" sz="1600" dirty="0"/>
            </a:br>
            <a:r>
              <a:rPr kumimoji="1" lang="ko-KR" altLang="en-US" sz="1600" dirty="0"/>
              <a:t>되기 때문에 병렬화가 불가능하다</a:t>
            </a:r>
            <a:r>
              <a:rPr kumimoji="1" lang="en-US" altLang="ko-KR" sz="1600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600" dirty="0"/>
              <a:t>약간의 계산 효율화를 달성했지만</a:t>
            </a:r>
            <a:r>
              <a:rPr kumimoji="1" lang="en-US" altLang="ko-KR" sz="1600" dirty="0"/>
              <a:t>, </a:t>
            </a:r>
            <a:r>
              <a:rPr kumimoji="1" lang="ko-KR" altLang="en-US" sz="1600" dirty="0"/>
              <a:t>본질적인</a:t>
            </a:r>
            <a:br>
              <a:rPr kumimoji="1" lang="en-US" altLang="ko-KR" sz="1600" dirty="0"/>
            </a:br>
            <a:r>
              <a:rPr kumimoji="1" lang="ko-KR" altLang="en-US" sz="1600" dirty="0"/>
              <a:t>제약은 해결하지 못했다</a:t>
            </a:r>
            <a:r>
              <a:rPr kumimoji="1" lang="en-US" altLang="ko-KR" sz="1600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600" dirty="0"/>
              <a:t>Attention mechanism</a:t>
            </a:r>
            <a:r>
              <a:rPr kumimoji="1" lang="ko-KR" altLang="en-US" sz="1600" dirty="0"/>
              <a:t>이 </a:t>
            </a:r>
            <a:r>
              <a:rPr kumimoji="1" lang="en-US" altLang="ko-KR" sz="1600" dirty="0"/>
              <a:t>long-term dependency</a:t>
            </a:r>
            <a:br>
              <a:rPr kumimoji="1" lang="en-US" altLang="ko-KR" sz="1600" dirty="0"/>
            </a:br>
            <a:r>
              <a:rPr kumimoji="1" lang="ko-KR" altLang="en-US" sz="1600" dirty="0" err="1"/>
              <a:t>를</a:t>
            </a:r>
            <a:r>
              <a:rPr kumimoji="1" lang="ko-KR" altLang="en-US" sz="1600" dirty="0"/>
              <a:t> 해결했지만</a:t>
            </a:r>
            <a:r>
              <a:rPr kumimoji="1" lang="en-US" altLang="ko-KR" sz="1600" dirty="0"/>
              <a:t>, </a:t>
            </a:r>
            <a:r>
              <a:rPr kumimoji="1" lang="ko-KR" altLang="en-US" sz="1600" dirty="0"/>
              <a:t>결국 대부분 </a:t>
            </a:r>
            <a:r>
              <a:rPr kumimoji="1" lang="en-US" altLang="ko-KR" sz="1600" dirty="0"/>
              <a:t>recurrent </a:t>
            </a:r>
            <a:r>
              <a:rPr kumimoji="1" lang="ko-KR" altLang="en-US" sz="1600" dirty="0"/>
              <a:t>모델과</a:t>
            </a:r>
            <a:br>
              <a:rPr kumimoji="1" lang="en-US" altLang="ko-KR" sz="1600" dirty="0"/>
            </a:br>
            <a:r>
              <a:rPr kumimoji="1" lang="ko-KR" altLang="en-US" sz="1600" dirty="0"/>
              <a:t>같이 사용되었다</a:t>
            </a:r>
            <a:r>
              <a:rPr kumimoji="1" lang="en-US" altLang="ko-KR" sz="1600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600" dirty="0"/>
              <a:t>병렬화가 가능하고 </a:t>
            </a:r>
            <a:r>
              <a:rPr kumimoji="1" lang="en-US" altLang="ko-KR" sz="1600" dirty="0"/>
              <a:t>attention mechanism</a:t>
            </a:r>
            <a:r>
              <a:rPr kumimoji="1" lang="ko-KR" altLang="en-US" sz="1600" dirty="0"/>
              <a:t>을 적용한</a:t>
            </a:r>
            <a:br>
              <a:rPr kumimoji="1" lang="en-US" altLang="ko-KR" sz="1600" dirty="0"/>
            </a:br>
            <a:r>
              <a:rPr kumimoji="1" lang="en-US" altLang="ko-KR" sz="1600" dirty="0"/>
              <a:t>Transformer </a:t>
            </a:r>
            <a:r>
              <a:rPr kumimoji="1" lang="ko-KR" altLang="en-US" sz="1600" dirty="0"/>
              <a:t>모델을 제안한다</a:t>
            </a:r>
            <a:r>
              <a:rPr kumimoji="1" lang="en-US" altLang="ko-KR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363775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43313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Attention Is All You Need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C3DEE5-136C-D244-90C1-E6A236B737CF}"/>
              </a:ext>
            </a:extLst>
          </p:cNvPr>
          <p:cNvSpPr txBox="1"/>
          <p:nvPr/>
        </p:nvSpPr>
        <p:spPr>
          <a:xfrm>
            <a:off x="269341" y="1262269"/>
            <a:ext cx="1497589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>
                <a:solidFill>
                  <a:schemeClr val="accent1"/>
                </a:solidFill>
              </a:rPr>
              <a:t>Background</a:t>
            </a:r>
            <a:endParaRPr kumimoji="1" lang="ko-KR" altLang="en-US" b="1" dirty="0">
              <a:solidFill>
                <a:schemeClr val="accent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AAD7686-3A45-BE48-BE68-C177FA9366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5272" y="1450007"/>
            <a:ext cx="6388100" cy="421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8657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21091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Transformer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B34D1EB-9B54-0348-A8CF-99F8FE7894E0}"/>
              </a:ext>
            </a:extLst>
          </p:cNvPr>
          <p:cNvSpPr txBox="1"/>
          <p:nvPr/>
        </p:nvSpPr>
        <p:spPr>
          <a:xfrm>
            <a:off x="407231" y="1290917"/>
            <a:ext cx="9526882" cy="1112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" altLang="ko-KR" dirty="0"/>
              <a:t>History of NMT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" altLang="ko-KR" dirty="0"/>
              <a:t>Attention is all you need</a:t>
            </a:r>
          </a:p>
        </p:txBody>
      </p:sp>
    </p:spTree>
    <p:extLst>
      <p:ext uri="{BB962C8B-B14F-4D97-AF65-F5344CB8AC3E}">
        <p14:creationId xmlns:p14="http://schemas.microsoft.com/office/powerpoint/2010/main" val="35758996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43313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Attention Is All You Need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C3DEE5-136C-D244-90C1-E6A236B737CF}"/>
              </a:ext>
            </a:extLst>
          </p:cNvPr>
          <p:cNvSpPr txBox="1"/>
          <p:nvPr/>
        </p:nvSpPr>
        <p:spPr>
          <a:xfrm>
            <a:off x="269341" y="1262269"/>
            <a:ext cx="1497589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>
                <a:solidFill>
                  <a:schemeClr val="accent1"/>
                </a:solidFill>
              </a:rPr>
              <a:t>Background</a:t>
            </a:r>
            <a:endParaRPr kumimoji="1" lang="ko-KR" altLang="en-US" b="1" dirty="0">
              <a:solidFill>
                <a:schemeClr val="accent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AAD7686-3A45-BE48-BE68-C177FA9366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5272" y="1450007"/>
            <a:ext cx="6388100" cy="4216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D049102-90D7-074F-BD2D-B9976E9AB0BA}"/>
              </a:ext>
            </a:extLst>
          </p:cNvPr>
          <p:cNvSpPr txBox="1"/>
          <p:nvPr/>
        </p:nvSpPr>
        <p:spPr>
          <a:xfrm>
            <a:off x="347870" y="1848678"/>
            <a:ext cx="5313121" cy="7834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600" dirty="0" err="1"/>
              <a:t>ByteNet</a:t>
            </a:r>
            <a:r>
              <a:rPr kumimoji="1" lang="en-US" altLang="ko-KR" sz="1600" dirty="0"/>
              <a:t>, ConvS2S</a:t>
            </a:r>
            <a:r>
              <a:rPr kumimoji="1" lang="ko-KR" altLang="en-US" sz="1600" dirty="0"/>
              <a:t>과 같이 </a:t>
            </a:r>
            <a:r>
              <a:rPr kumimoji="1" lang="en-US" altLang="ko-KR" sz="1600" dirty="0"/>
              <a:t>sequential</a:t>
            </a:r>
            <a:r>
              <a:rPr kumimoji="1" lang="ko-KR" altLang="en-US" sz="1600" dirty="0"/>
              <a:t>한 </a:t>
            </a:r>
            <a:r>
              <a:rPr kumimoji="1" lang="en-US" altLang="ko-KR" sz="1600" dirty="0"/>
              <a:t>computation</a:t>
            </a:r>
            <a:br>
              <a:rPr kumimoji="1" lang="en-US" altLang="ko-KR" sz="1600" dirty="0"/>
            </a:br>
            <a:r>
              <a:rPr kumimoji="1" lang="ko-KR" altLang="en-US" sz="1600" dirty="0"/>
              <a:t>을 제거하는 것의 목적은 병렬 연산을 위해서다</a:t>
            </a:r>
            <a:r>
              <a:rPr kumimoji="1" lang="en-US" altLang="ko-KR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139487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43313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Attention Is All You Need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C3DEE5-136C-D244-90C1-E6A236B737CF}"/>
              </a:ext>
            </a:extLst>
          </p:cNvPr>
          <p:cNvSpPr txBox="1"/>
          <p:nvPr/>
        </p:nvSpPr>
        <p:spPr>
          <a:xfrm>
            <a:off x="269341" y="1262269"/>
            <a:ext cx="1497589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>
                <a:solidFill>
                  <a:schemeClr val="accent1"/>
                </a:solidFill>
              </a:rPr>
              <a:t>Background</a:t>
            </a:r>
            <a:endParaRPr kumimoji="1" lang="ko-KR" altLang="en-US" b="1" dirty="0">
              <a:solidFill>
                <a:schemeClr val="accent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AAD7686-3A45-BE48-BE68-C177FA9366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5272" y="1450007"/>
            <a:ext cx="6388100" cy="4216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D049102-90D7-074F-BD2D-B9976E9AB0BA}"/>
              </a:ext>
            </a:extLst>
          </p:cNvPr>
          <p:cNvSpPr txBox="1"/>
          <p:nvPr/>
        </p:nvSpPr>
        <p:spPr>
          <a:xfrm>
            <a:off x="347870" y="1848678"/>
            <a:ext cx="5313121" cy="18914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600" dirty="0" err="1"/>
              <a:t>ByteNet</a:t>
            </a:r>
            <a:r>
              <a:rPr kumimoji="1" lang="en-US" altLang="ko-KR" sz="1600" dirty="0"/>
              <a:t>, ConvS2S</a:t>
            </a:r>
            <a:r>
              <a:rPr kumimoji="1" lang="ko-KR" altLang="en-US" sz="1600" dirty="0"/>
              <a:t>과 같이 </a:t>
            </a:r>
            <a:r>
              <a:rPr kumimoji="1" lang="en-US" altLang="ko-KR" sz="1600" dirty="0"/>
              <a:t>sequential</a:t>
            </a:r>
            <a:r>
              <a:rPr kumimoji="1" lang="ko-KR" altLang="en-US" sz="1600" dirty="0"/>
              <a:t>한 </a:t>
            </a:r>
            <a:r>
              <a:rPr kumimoji="1" lang="en-US" altLang="ko-KR" sz="1600" dirty="0"/>
              <a:t>computation</a:t>
            </a:r>
            <a:br>
              <a:rPr kumimoji="1" lang="en-US" altLang="ko-KR" sz="1600" dirty="0"/>
            </a:br>
            <a:r>
              <a:rPr kumimoji="1" lang="ko-KR" altLang="en-US" sz="1600" dirty="0"/>
              <a:t>을 제거하는 것의 목적은 병렬 연산을 위해서다</a:t>
            </a:r>
            <a:r>
              <a:rPr kumimoji="1" lang="en-US" altLang="ko-KR" sz="1600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600" dirty="0"/>
              <a:t>이러한 모델들은 </a:t>
            </a:r>
            <a:r>
              <a:rPr kumimoji="1" lang="ko-KR" altLang="en-US" sz="1600" dirty="0" err="1"/>
              <a:t>연산량을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ConvS2S: linear, </a:t>
            </a:r>
            <a:r>
              <a:rPr kumimoji="1" lang="en-US" altLang="ko-KR" sz="1600" dirty="0" err="1"/>
              <a:t>ByteNet</a:t>
            </a:r>
            <a:r>
              <a:rPr kumimoji="1" lang="en-US" altLang="ko-KR" sz="1600" dirty="0"/>
              <a:t>:</a:t>
            </a:r>
            <a:br>
              <a:rPr kumimoji="1" lang="en-US" altLang="ko-KR" sz="1600" dirty="0"/>
            </a:br>
            <a:r>
              <a:rPr kumimoji="1" lang="en-US" altLang="ko-KR" sz="1600" dirty="0"/>
              <a:t>log </a:t>
            </a:r>
            <a:r>
              <a:rPr kumimoji="1" lang="ko-KR" altLang="en-US" sz="1600" dirty="0"/>
              <a:t>로 줄였지만</a:t>
            </a:r>
            <a:r>
              <a:rPr kumimoji="1" lang="en-US" altLang="ko-KR" sz="1600" dirty="0"/>
              <a:t>, </a:t>
            </a:r>
            <a:r>
              <a:rPr kumimoji="1" lang="ko-KR" altLang="en-US" sz="1600" dirty="0"/>
              <a:t>전제 </a:t>
            </a:r>
            <a:r>
              <a:rPr kumimoji="1" lang="en-US" altLang="ko-KR" sz="1600" dirty="0"/>
              <a:t>distant</a:t>
            </a:r>
            <a:r>
              <a:rPr kumimoji="1" lang="ko-KR" altLang="en-US" sz="1600" dirty="0"/>
              <a:t>에 대한 </a:t>
            </a:r>
            <a:r>
              <a:rPr kumimoji="1" lang="en-US" altLang="ko-KR" sz="1600" dirty="0"/>
              <a:t>dependency</a:t>
            </a:r>
            <a:r>
              <a:rPr kumimoji="1" lang="ko-KR" altLang="en-US" sz="1600" dirty="0" err="1"/>
              <a:t>를</a:t>
            </a:r>
            <a:br>
              <a:rPr kumimoji="1" lang="en-US" altLang="ko-KR" sz="1600" dirty="0"/>
            </a:br>
            <a:r>
              <a:rPr kumimoji="1" lang="ko-KR" altLang="en-US" sz="1600" dirty="0"/>
              <a:t>학습하기 어려워졌다</a:t>
            </a:r>
            <a:r>
              <a:rPr kumimoji="1" lang="en-US" altLang="ko-KR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082538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43313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Attention Is All You Need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C3DEE5-136C-D244-90C1-E6A236B737CF}"/>
              </a:ext>
            </a:extLst>
          </p:cNvPr>
          <p:cNvSpPr txBox="1"/>
          <p:nvPr/>
        </p:nvSpPr>
        <p:spPr>
          <a:xfrm>
            <a:off x="269341" y="1262269"/>
            <a:ext cx="1497589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>
                <a:solidFill>
                  <a:schemeClr val="accent1"/>
                </a:solidFill>
              </a:rPr>
              <a:t>Background</a:t>
            </a:r>
            <a:endParaRPr kumimoji="1" lang="ko-KR" altLang="en-US" b="1" dirty="0">
              <a:solidFill>
                <a:schemeClr val="accent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AAD7686-3A45-BE48-BE68-C177FA9366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5272" y="1450007"/>
            <a:ext cx="6388100" cy="4216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D049102-90D7-074F-BD2D-B9976E9AB0BA}"/>
              </a:ext>
            </a:extLst>
          </p:cNvPr>
          <p:cNvSpPr txBox="1"/>
          <p:nvPr/>
        </p:nvSpPr>
        <p:spPr>
          <a:xfrm>
            <a:off x="347870" y="1848678"/>
            <a:ext cx="5350760" cy="26300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600" dirty="0" err="1"/>
              <a:t>ByteNet</a:t>
            </a:r>
            <a:r>
              <a:rPr kumimoji="1" lang="en-US" altLang="ko-KR" sz="1600" dirty="0"/>
              <a:t>, ConvS2S</a:t>
            </a:r>
            <a:r>
              <a:rPr kumimoji="1" lang="ko-KR" altLang="en-US" sz="1600" dirty="0"/>
              <a:t>과 같이 </a:t>
            </a:r>
            <a:r>
              <a:rPr kumimoji="1" lang="en-US" altLang="ko-KR" sz="1600" dirty="0"/>
              <a:t>sequential</a:t>
            </a:r>
            <a:r>
              <a:rPr kumimoji="1" lang="ko-KR" altLang="en-US" sz="1600" dirty="0"/>
              <a:t>한 </a:t>
            </a:r>
            <a:r>
              <a:rPr kumimoji="1" lang="en-US" altLang="ko-KR" sz="1600" dirty="0"/>
              <a:t>computation</a:t>
            </a:r>
            <a:br>
              <a:rPr kumimoji="1" lang="en-US" altLang="ko-KR" sz="1600" dirty="0"/>
            </a:br>
            <a:r>
              <a:rPr kumimoji="1" lang="ko-KR" altLang="en-US" sz="1600" dirty="0"/>
              <a:t>을 제거하는 것의 목적은 병렬 연산을 위해서다</a:t>
            </a:r>
            <a:r>
              <a:rPr kumimoji="1" lang="en-US" altLang="ko-KR" sz="1600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600" dirty="0"/>
              <a:t>이러한 모델들은 </a:t>
            </a:r>
            <a:r>
              <a:rPr kumimoji="1" lang="ko-KR" altLang="en-US" sz="1600" dirty="0" err="1"/>
              <a:t>연산량을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ConvS2S: linear, </a:t>
            </a:r>
            <a:r>
              <a:rPr kumimoji="1" lang="en-US" altLang="ko-KR" sz="1600" dirty="0" err="1"/>
              <a:t>ByteNet</a:t>
            </a:r>
            <a:r>
              <a:rPr kumimoji="1" lang="en-US" altLang="ko-KR" sz="1600" dirty="0"/>
              <a:t>:</a:t>
            </a:r>
            <a:br>
              <a:rPr kumimoji="1" lang="en-US" altLang="ko-KR" sz="1600" dirty="0"/>
            </a:br>
            <a:r>
              <a:rPr kumimoji="1" lang="en-US" altLang="ko-KR" sz="1600" dirty="0"/>
              <a:t>log </a:t>
            </a:r>
            <a:r>
              <a:rPr kumimoji="1" lang="ko-KR" altLang="en-US" sz="1600" dirty="0"/>
              <a:t>로 줄였지만</a:t>
            </a:r>
            <a:r>
              <a:rPr kumimoji="1" lang="en-US" altLang="ko-KR" sz="1600" dirty="0"/>
              <a:t>, </a:t>
            </a:r>
            <a:r>
              <a:rPr kumimoji="1" lang="ko-KR" altLang="en-US" sz="1600" dirty="0"/>
              <a:t>전제 </a:t>
            </a:r>
            <a:r>
              <a:rPr kumimoji="1" lang="en-US" altLang="ko-KR" sz="1600" dirty="0"/>
              <a:t>distant</a:t>
            </a:r>
            <a:r>
              <a:rPr kumimoji="1" lang="ko-KR" altLang="en-US" sz="1600" dirty="0"/>
              <a:t>에 대한 </a:t>
            </a:r>
            <a:r>
              <a:rPr kumimoji="1" lang="en-US" altLang="ko-KR" sz="1600" dirty="0"/>
              <a:t>dependency</a:t>
            </a:r>
            <a:r>
              <a:rPr kumimoji="1" lang="ko-KR" altLang="en-US" sz="1600" dirty="0" err="1"/>
              <a:t>를</a:t>
            </a:r>
            <a:br>
              <a:rPr kumimoji="1" lang="en-US" altLang="ko-KR" sz="1600" dirty="0"/>
            </a:br>
            <a:r>
              <a:rPr kumimoji="1" lang="ko-KR" altLang="en-US" sz="1600" dirty="0"/>
              <a:t>학습하기 어려워졌다</a:t>
            </a:r>
            <a:r>
              <a:rPr kumimoji="1" lang="en-US" altLang="ko-KR" sz="1600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600" dirty="0"/>
              <a:t>Transformer</a:t>
            </a:r>
            <a:r>
              <a:rPr kumimoji="1" lang="ko-KR" altLang="en-US" sz="1600" dirty="0"/>
              <a:t>에서는 상수시간으로 </a:t>
            </a:r>
            <a:r>
              <a:rPr kumimoji="1" lang="ko-KR" altLang="en-US" sz="1600" dirty="0" err="1"/>
              <a:t>연산량을</a:t>
            </a:r>
            <a:r>
              <a:rPr kumimoji="1" lang="ko-KR" altLang="en-US" sz="1600" dirty="0"/>
              <a:t> 줄이면서</a:t>
            </a:r>
            <a:r>
              <a:rPr kumimoji="1" lang="en-US" altLang="ko-KR" sz="1600" dirty="0"/>
              <a:t> </a:t>
            </a:r>
            <a:br>
              <a:rPr kumimoji="1" lang="en-US" altLang="ko-KR" sz="1600" dirty="0"/>
            </a:br>
            <a:r>
              <a:rPr kumimoji="1" lang="ko-KR" altLang="en-US" sz="1600" dirty="0"/>
              <a:t>효과적인 </a:t>
            </a:r>
            <a:r>
              <a:rPr kumimoji="1" lang="en-US" altLang="ko-KR" sz="1600" dirty="0"/>
              <a:t>Multi-Head Attention</a:t>
            </a:r>
            <a:r>
              <a:rPr kumimoji="1" lang="ko-KR" altLang="en-US" sz="1600" dirty="0"/>
              <a:t>을 사용한다</a:t>
            </a:r>
            <a:r>
              <a:rPr kumimoji="1" lang="en-US" altLang="ko-KR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865233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43313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Attention Is All You Need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C3DEE5-136C-D244-90C1-E6A236B737CF}"/>
              </a:ext>
            </a:extLst>
          </p:cNvPr>
          <p:cNvSpPr txBox="1"/>
          <p:nvPr/>
        </p:nvSpPr>
        <p:spPr>
          <a:xfrm>
            <a:off x="269341" y="1262269"/>
            <a:ext cx="1497589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>
                <a:solidFill>
                  <a:schemeClr val="accent1"/>
                </a:solidFill>
              </a:rPr>
              <a:t>Background</a:t>
            </a:r>
            <a:endParaRPr kumimoji="1" lang="ko-KR" altLang="en-US" b="1" dirty="0">
              <a:solidFill>
                <a:schemeClr val="accent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AAD7686-3A45-BE48-BE68-C177FA9366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5272" y="1450007"/>
            <a:ext cx="6388100" cy="4216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D049102-90D7-074F-BD2D-B9976E9AB0BA}"/>
              </a:ext>
            </a:extLst>
          </p:cNvPr>
          <p:cNvSpPr txBox="1"/>
          <p:nvPr/>
        </p:nvSpPr>
        <p:spPr>
          <a:xfrm>
            <a:off x="347870" y="1848678"/>
            <a:ext cx="5350760" cy="33687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600" dirty="0" err="1"/>
              <a:t>ByteNet</a:t>
            </a:r>
            <a:r>
              <a:rPr kumimoji="1" lang="en-US" altLang="ko-KR" sz="1600" dirty="0"/>
              <a:t>, ConvS2S</a:t>
            </a:r>
            <a:r>
              <a:rPr kumimoji="1" lang="ko-KR" altLang="en-US" sz="1600" dirty="0"/>
              <a:t>과 같이 </a:t>
            </a:r>
            <a:r>
              <a:rPr kumimoji="1" lang="en-US" altLang="ko-KR" sz="1600" dirty="0"/>
              <a:t>sequential</a:t>
            </a:r>
            <a:r>
              <a:rPr kumimoji="1" lang="ko-KR" altLang="en-US" sz="1600" dirty="0"/>
              <a:t>한 </a:t>
            </a:r>
            <a:r>
              <a:rPr kumimoji="1" lang="en-US" altLang="ko-KR" sz="1600" dirty="0"/>
              <a:t>computation</a:t>
            </a:r>
            <a:br>
              <a:rPr kumimoji="1" lang="en-US" altLang="ko-KR" sz="1600" dirty="0"/>
            </a:br>
            <a:r>
              <a:rPr kumimoji="1" lang="ko-KR" altLang="en-US" sz="1600" dirty="0"/>
              <a:t>을 제거하는 것의 목적은 병렬 연산을 위해서다</a:t>
            </a:r>
            <a:r>
              <a:rPr kumimoji="1" lang="en-US" altLang="ko-KR" sz="1600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600" dirty="0"/>
              <a:t>이러한 모델들은 </a:t>
            </a:r>
            <a:r>
              <a:rPr kumimoji="1" lang="ko-KR" altLang="en-US" sz="1600" dirty="0" err="1"/>
              <a:t>연산량을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ConvS2S: linear, </a:t>
            </a:r>
            <a:r>
              <a:rPr kumimoji="1" lang="en-US" altLang="ko-KR" sz="1600" dirty="0" err="1"/>
              <a:t>ByteNet</a:t>
            </a:r>
            <a:r>
              <a:rPr kumimoji="1" lang="en-US" altLang="ko-KR" sz="1600" dirty="0"/>
              <a:t>:</a:t>
            </a:r>
            <a:br>
              <a:rPr kumimoji="1" lang="en-US" altLang="ko-KR" sz="1600" dirty="0"/>
            </a:br>
            <a:r>
              <a:rPr kumimoji="1" lang="en-US" altLang="ko-KR" sz="1600" dirty="0"/>
              <a:t>log </a:t>
            </a:r>
            <a:r>
              <a:rPr kumimoji="1" lang="ko-KR" altLang="en-US" sz="1600" dirty="0"/>
              <a:t>로 줄였지만</a:t>
            </a:r>
            <a:r>
              <a:rPr kumimoji="1" lang="en-US" altLang="ko-KR" sz="1600" dirty="0"/>
              <a:t>, </a:t>
            </a:r>
            <a:r>
              <a:rPr kumimoji="1" lang="ko-KR" altLang="en-US" sz="1600" dirty="0"/>
              <a:t>전제 </a:t>
            </a:r>
            <a:r>
              <a:rPr kumimoji="1" lang="en-US" altLang="ko-KR" sz="1600" dirty="0"/>
              <a:t>distant</a:t>
            </a:r>
            <a:r>
              <a:rPr kumimoji="1" lang="ko-KR" altLang="en-US" sz="1600" dirty="0"/>
              <a:t>에 대한 </a:t>
            </a:r>
            <a:r>
              <a:rPr kumimoji="1" lang="en-US" altLang="ko-KR" sz="1600" dirty="0"/>
              <a:t>dependency</a:t>
            </a:r>
            <a:r>
              <a:rPr kumimoji="1" lang="ko-KR" altLang="en-US" sz="1600" dirty="0" err="1"/>
              <a:t>를</a:t>
            </a:r>
            <a:br>
              <a:rPr kumimoji="1" lang="en-US" altLang="ko-KR" sz="1600" dirty="0"/>
            </a:br>
            <a:r>
              <a:rPr kumimoji="1" lang="ko-KR" altLang="en-US" sz="1600" dirty="0"/>
              <a:t>학습하기 어려워졌다</a:t>
            </a:r>
            <a:r>
              <a:rPr kumimoji="1" lang="en-US" altLang="ko-KR" sz="1600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600" dirty="0"/>
              <a:t>Transformer</a:t>
            </a:r>
            <a:r>
              <a:rPr kumimoji="1" lang="ko-KR" altLang="en-US" sz="1600" dirty="0"/>
              <a:t>에서는 상수시간으로 </a:t>
            </a:r>
            <a:r>
              <a:rPr kumimoji="1" lang="ko-KR" altLang="en-US" sz="1600" dirty="0" err="1"/>
              <a:t>연산량을</a:t>
            </a:r>
            <a:r>
              <a:rPr kumimoji="1" lang="ko-KR" altLang="en-US" sz="1600" dirty="0"/>
              <a:t> 줄이면서</a:t>
            </a:r>
            <a:r>
              <a:rPr kumimoji="1" lang="en-US" altLang="ko-KR" sz="1600" dirty="0"/>
              <a:t> </a:t>
            </a:r>
            <a:br>
              <a:rPr kumimoji="1" lang="en-US" altLang="ko-KR" sz="1600" dirty="0"/>
            </a:br>
            <a:r>
              <a:rPr kumimoji="1" lang="ko-KR" altLang="en-US" sz="1600" dirty="0"/>
              <a:t>효과적인 </a:t>
            </a:r>
            <a:r>
              <a:rPr kumimoji="1" lang="en-US" altLang="ko-KR" sz="1600" dirty="0"/>
              <a:t>Multi-Head Attention</a:t>
            </a:r>
            <a:r>
              <a:rPr kumimoji="1" lang="ko-KR" altLang="en-US" sz="1600" dirty="0"/>
              <a:t>을 사용한다</a:t>
            </a:r>
            <a:r>
              <a:rPr kumimoji="1" lang="en-US" altLang="ko-KR" sz="1600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600" dirty="0"/>
              <a:t>단일 문장에 적용하는 </a:t>
            </a:r>
            <a:r>
              <a:rPr kumimoji="1" lang="en-US" altLang="ko-KR" sz="1600" dirty="0"/>
              <a:t>self-attention</a:t>
            </a:r>
            <a:r>
              <a:rPr kumimoji="1" lang="ko-KR" altLang="en-US" sz="1600" dirty="0"/>
              <a:t>은 다양한 분야</a:t>
            </a:r>
            <a:br>
              <a:rPr kumimoji="1" lang="en-US" altLang="ko-KR" sz="1600" dirty="0"/>
            </a:br>
            <a:r>
              <a:rPr kumimoji="1" lang="ko-KR" altLang="en-US" sz="1600" dirty="0"/>
              <a:t>에서 사용되었다</a:t>
            </a:r>
            <a:r>
              <a:rPr kumimoji="1" lang="en-US" altLang="ko-KR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107061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43313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Attention Is All You Need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C3DEE5-136C-D244-90C1-E6A236B737CF}"/>
              </a:ext>
            </a:extLst>
          </p:cNvPr>
          <p:cNvSpPr txBox="1"/>
          <p:nvPr/>
        </p:nvSpPr>
        <p:spPr>
          <a:xfrm>
            <a:off x="269341" y="1262269"/>
            <a:ext cx="1497589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>
                <a:solidFill>
                  <a:schemeClr val="accent1"/>
                </a:solidFill>
              </a:rPr>
              <a:t>Background</a:t>
            </a:r>
            <a:endParaRPr kumimoji="1" lang="ko-KR" altLang="en-US" b="1" dirty="0">
              <a:solidFill>
                <a:schemeClr val="accent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AAD7686-3A45-BE48-BE68-C177FA9366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5272" y="1450007"/>
            <a:ext cx="6388100" cy="4216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D049102-90D7-074F-BD2D-B9976E9AB0BA}"/>
              </a:ext>
            </a:extLst>
          </p:cNvPr>
          <p:cNvSpPr txBox="1"/>
          <p:nvPr/>
        </p:nvSpPr>
        <p:spPr>
          <a:xfrm>
            <a:off x="347870" y="1848678"/>
            <a:ext cx="5350760" cy="44767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600" dirty="0" err="1"/>
              <a:t>ByteNet</a:t>
            </a:r>
            <a:r>
              <a:rPr kumimoji="1" lang="en-US" altLang="ko-KR" sz="1600" dirty="0"/>
              <a:t>, ConvS2S</a:t>
            </a:r>
            <a:r>
              <a:rPr kumimoji="1" lang="ko-KR" altLang="en-US" sz="1600" dirty="0"/>
              <a:t>과 같이 </a:t>
            </a:r>
            <a:r>
              <a:rPr kumimoji="1" lang="en-US" altLang="ko-KR" sz="1600" dirty="0"/>
              <a:t>sequential</a:t>
            </a:r>
            <a:r>
              <a:rPr kumimoji="1" lang="ko-KR" altLang="en-US" sz="1600" dirty="0"/>
              <a:t>한 </a:t>
            </a:r>
            <a:r>
              <a:rPr kumimoji="1" lang="en-US" altLang="ko-KR" sz="1600" dirty="0"/>
              <a:t>computation</a:t>
            </a:r>
            <a:br>
              <a:rPr kumimoji="1" lang="en-US" altLang="ko-KR" sz="1600" dirty="0"/>
            </a:br>
            <a:r>
              <a:rPr kumimoji="1" lang="ko-KR" altLang="en-US" sz="1600" dirty="0"/>
              <a:t>을 제거하는 것의 목적은 병렬 연산을 위해서다</a:t>
            </a:r>
            <a:r>
              <a:rPr kumimoji="1" lang="en-US" altLang="ko-KR" sz="1600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600" dirty="0"/>
              <a:t>이러한 모델들은 </a:t>
            </a:r>
            <a:r>
              <a:rPr kumimoji="1" lang="ko-KR" altLang="en-US" sz="1600" dirty="0" err="1"/>
              <a:t>연산량을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ConvS2S: linear, </a:t>
            </a:r>
            <a:r>
              <a:rPr kumimoji="1" lang="en-US" altLang="ko-KR" sz="1600" dirty="0" err="1"/>
              <a:t>ByteNet</a:t>
            </a:r>
            <a:r>
              <a:rPr kumimoji="1" lang="en-US" altLang="ko-KR" sz="1600" dirty="0"/>
              <a:t>:</a:t>
            </a:r>
            <a:br>
              <a:rPr kumimoji="1" lang="en-US" altLang="ko-KR" sz="1600" dirty="0"/>
            </a:br>
            <a:r>
              <a:rPr kumimoji="1" lang="en-US" altLang="ko-KR" sz="1600" dirty="0"/>
              <a:t>log </a:t>
            </a:r>
            <a:r>
              <a:rPr kumimoji="1" lang="ko-KR" altLang="en-US" sz="1600" dirty="0"/>
              <a:t>로 줄였지만</a:t>
            </a:r>
            <a:r>
              <a:rPr kumimoji="1" lang="en-US" altLang="ko-KR" sz="1600" dirty="0"/>
              <a:t>, </a:t>
            </a:r>
            <a:r>
              <a:rPr kumimoji="1" lang="ko-KR" altLang="en-US" sz="1600" dirty="0"/>
              <a:t>전제 </a:t>
            </a:r>
            <a:r>
              <a:rPr kumimoji="1" lang="en-US" altLang="ko-KR" sz="1600" dirty="0"/>
              <a:t>distant</a:t>
            </a:r>
            <a:r>
              <a:rPr kumimoji="1" lang="ko-KR" altLang="en-US" sz="1600" dirty="0"/>
              <a:t>에 대한 </a:t>
            </a:r>
            <a:r>
              <a:rPr kumimoji="1" lang="en-US" altLang="ko-KR" sz="1600" dirty="0"/>
              <a:t>dependency</a:t>
            </a:r>
            <a:r>
              <a:rPr kumimoji="1" lang="ko-KR" altLang="en-US" sz="1600" dirty="0" err="1"/>
              <a:t>를</a:t>
            </a:r>
            <a:br>
              <a:rPr kumimoji="1" lang="en-US" altLang="ko-KR" sz="1600" dirty="0"/>
            </a:br>
            <a:r>
              <a:rPr kumimoji="1" lang="ko-KR" altLang="en-US" sz="1600" dirty="0"/>
              <a:t>학습하기 어려워졌다</a:t>
            </a:r>
            <a:r>
              <a:rPr kumimoji="1" lang="en-US" altLang="ko-KR" sz="1600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600" dirty="0"/>
              <a:t>Transformer</a:t>
            </a:r>
            <a:r>
              <a:rPr kumimoji="1" lang="ko-KR" altLang="en-US" sz="1600" dirty="0"/>
              <a:t>에서는 상수시간으로 </a:t>
            </a:r>
            <a:r>
              <a:rPr kumimoji="1" lang="ko-KR" altLang="en-US" sz="1600" dirty="0" err="1"/>
              <a:t>연산량을</a:t>
            </a:r>
            <a:r>
              <a:rPr kumimoji="1" lang="ko-KR" altLang="en-US" sz="1600" dirty="0"/>
              <a:t> 줄이면서</a:t>
            </a:r>
            <a:r>
              <a:rPr kumimoji="1" lang="en-US" altLang="ko-KR" sz="1600" dirty="0"/>
              <a:t> </a:t>
            </a:r>
            <a:br>
              <a:rPr kumimoji="1" lang="en-US" altLang="ko-KR" sz="1600" dirty="0"/>
            </a:br>
            <a:r>
              <a:rPr kumimoji="1" lang="ko-KR" altLang="en-US" sz="1600" dirty="0"/>
              <a:t>효과적인 </a:t>
            </a:r>
            <a:r>
              <a:rPr kumimoji="1" lang="en-US" altLang="ko-KR" sz="1600" dirty="0"/>
              <a:t>Multi-Head Attention</a:t>
            </a:r>
            <a:r>
              <a:rPr kumimoji="1" lang="ko-KR" altLang="en-US" sz="1600" dirty="0"/>
              <a:t>을 사용한다</a:t>
            </a:r>
            <a:r>
              <a:rPr kumimoji="1" lang="en-US" altLang="ko-KR" sz="1600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600" dirty="0"/>
              <a:t>단일 문장에 적용하는 </a:t>
            </a:r>
            <a:r>
              <a:rPr kumimoji="1" lang="en-US" altLang="ko-KR" sz="1600" dirty="0"/>
              <a:t>self-attention</a:t>
            </a:r>
            <a:r>
              <a:rPr kumimoji="1" lang="ko-KR" altLang="en-US" sz="1600" dirty="0"/>
              <a:t>은 다양한 분야</a:t>
            </a:r>
            <a:br>
              <a:rPr kumimoji="1" lang="en-US" altLang="ko-KR" sz="1600" dirty="0"/>
            </a:br>
            <a:r>
              <a:rPr kumimoji="1" lang="ko-KR" altLang="en-US" sz="1600" dirty="0"/>
              <a:t>에서 사용되었다</a:t>
            </a:r>
            <a:r>
              <a:rPr kumimoji="1" lang="en-US" altLang="ko-KR" sz="1600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600" dirty="0"/>
              <a:t>Transformer</a:t>
            </a:r>
            <a:r>
              <a:rPr kumimoji="1" lang="ko-KR" altLang="en-US" sz="1600" dirty="0"/>
              <a:t>는 최초의 </a:t>
            </a:r>
            <a:r>
              <a:rPr kumimoji="1" lang="en-US" altLang="ko-KR" sz="1600" dirty="0"/>
              <a:t>RNN, CNN</a:t>
            </a:r>
            <a:r>
              <a:rPr kumimoji="1" lang="ko-KR" altLang="en-US" sz="1600" dirty="0"/>
              <a:t>등을 사용하지 않고</a:t>
            </a:r>
            <a:br>
              <a:rPr kumimoji="1" lang="en-US" altLang="ko-KR" sz="1600" dirty="0"/>
            </a:br>
            <a:r>
              <a:rPr kumimoji="1" lang="en-US" altLang="ko-KR" sz="1600" dirty="0"/>
              <a:t>self-attention</a:t>
            </a:r>
            <a:r>
              <a:rPr kumimoji="1" lang="ko-KR" altLang="en-US" sz="1600" dirty="0"/>
              <a:t>만을 사용해서 </a:t>
            </a:r>
            <a:r>
              <a:rPr kumimoji="1" lang="en-US" altLang="ko-KR" sz="1600" dirty="0"/>
              <a:t>input, output</a:t>
            </a:r>
            <a:r>
              <a:rPr kumimoji="1" lang="ko-KR" altLang="en-US" sz="1600" dirty="0"/>
              <a:t>을 계산한</a:t>
            </a:r>
            <a:br>
              <a:rPr kumimoji="1" lang="en-US" altLang="ko-KR" sz="1600" dirty="0"/>
            </a:br>
            <a:r>
              <a:rPr kumimoji="1" lang="ko-KR" altLang="en-US" sz="1600" dirty="0"/>
              <a:t>모델이다</a:t>
            </a:r>
            <a:r>
              <a:rPr kumimoji="1" lang="en-US" altLang="ko-KR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066725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43313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Attention Is All You Need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C3DEE5-136C-D244-90C1-E6A236B737CF}"/>
              </a:ext>
            </a:extLst>
          </p:cNvPr>
          <p:cNvSpPr txBox="1"/>
          <p:nvPr/>
        </p:nvSpPr>
        <p:spPr>
          <a:xfrm>
            <a:off x="269341" y="1262269"/>
            <a:ext cx="2306914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>
                <a:solidFill>
                  <a:schemeClr val="accent1"/>
                </a:solidFill>
              </a:rPr>
              <a:t>Model Architecture</a:t>
            </a:r>
            <a:endParaRPr kumimoji="1" lang="ko-KR" altLang="en-US" b="1" dirty="0">
              <a:solidFill>
                <a:schemeClr val="accent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5C69409-1E87-0743-A826-A654018011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8841" y="602538"/>
            <a:ext cx="3942171" cy="5652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8769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43313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Attention Is All You Need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C3DEE5-136C-D244-90C1-E6A236B737CF}"/>
              </a:ext>
            </a:extLst>
          </p:cNvPr>
          <p:cNvSpPr txBox="1"/>
          <p:nvPr/>
        </p:nvSpPr>
        <p:spPr>
          <a:xfrm>
            <a:off x="269341" y="1262269"/>
            <a:ext cx="2306914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>
                <a:solidFill>
                  <a:schemeClr val="accent1"/>
                </a:solidFill>
              </a:rPr>
              <a:t>Model Architecture</a:t>
            </a:r>
            <a:endParaRPr kumimoji="1" lang="ko-KR" altLang="en-US" b="1" dirty="0">
              <a:solidFill>
                <a:schemeClr val="accent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8E00A3-7AE6-464C-893F-83B039E89923}"/>
              </a:ext>
            </a:extLst>
          </p:cNvPr>
          <p:cNvSpPr txBox="1"/>
          <p:nvPr/>
        </p:nvSpPr>
        <p:spPr>
          <a:xfrm>
            <a:off x="347870" y="1848678"/>
            <a:ext cx="4566635" cy="29994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600" dirty="0"/>
              <a:t>Encoder and Decoder Stacks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600" dirty="0"/>
              <a:t>Attention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600" dirty="0"/>
              <a:t>Scaled-dot Attention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600" dirty="0"/>
              <a:t>Multi-Head Attention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600" dirty="0"/>
              <a:t>Applications of Attention in our Model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600" dirty="0"/>
              <a:t>Position-wise Feed-Forward Networks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600" dirty="0"/>
              <a:t>Embeddings and </a:t>
            </a:r>
            <a:r>
              <a:rPr kumimoji="1" lang="en-US" altLang="ko-KR" sz="1600" dirty="0" err="1"/>
              <a:t>Softmax</a:t>
            </a:r>
            <a:endParaRPr kumimoji="1"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600" dirty="0"/>
              <a:t>Position Encoding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5C69409-1E87-0743-A826-A654018011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8841" y="602538"/>
            <a:ext cx="3942171" cy="5652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5418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43313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Attention Is All You Need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C3DEE5-136C-D244-90C1-E6A236B737CF}"/>
              </a:ext>
            </a:extLst>
          </p:cNvPr>
          <p:cNvSpPr txBox="1"/>
          <p:nvPr/>
        </p:nvSpPr>
        <p:spPr>
          <a:xfrm>
            <a:off x="269341" y="1262269"/>
            <a:ext cx="5235600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>
                <a:solidFill>
                  <a:schemeClr val="accent1"/>
                </a:solidFill>
              </a:rPr>
              <a:t>Model Architecture – Encoder Decoder Stacks</a:t>
            </a:r>
            <a:endParaRPr kumimoji="1" lang="ko-KR" altLang="en-US" b="1" dirty="0">
              <a:solidFill>
                <a:schemeClr val="accent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5C69409-1E87-0743-A826-A654018011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8841" y="602538"/>
            <a:ext cx="3942171" cy="5652924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2C34E6B5-6248-AD4A-909A-6E332A1272A5}"/>
              </a:ext>
            </a:extLst>
          </p:cNvPr>
          <p:cNvSpPr/>
          <p:nvPr/>
        </p:nvSpPr>
        <p:spPr>
          <a:xfrm>
            <a:off x="7888941" y="2592703"/>
            <a:ext cx="1820985" cy="225538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0048185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43313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Attention Is All You Need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C3DEE5-136C-D244-90C1-E6A236B737CF}"/>
              </a:ext>
            </a:extLst>
          </p:cNvPr>
          <p:cNvSpPr txBox="1"/>
          <p:nvPr/>
        </p:nvSpPr>
        <p:spPr>
          <a:xfrm>
            <a:off x="269341" y="1262269"/>
            <a:ext cx="5235600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>
                <a:solidFill>
                  <a:schemeClr val="accent1"/>
                </a:solidFill>
              </a:rPr>
              <a:t>Model Architecture – Encoder Decoder Stacks</a:t>
            </a:r>
            <a:endParaRPr kumimoji="1" lang="ko-KR" altLang="en-US" b="1" dirty="0">
              <a:solidFill>
                <a:schemeClr val="accent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5C69409-1E87-0743-A826-A654018011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8841" y="602538"/>
            <a:ext cx="3942171" cy="5652924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2C34E6B5-6248-AD4A-909A-6E332A1272A5}"/>
              </a:ext>
            </a:extLst>
          </p:cNvPr>
          <p:cNvSpPr/>
          <p:nvPr/>
        </p:nvSpPr>
        <p:spPr>
          <a:xfrm>
            <a:off x="7888941" y="2592703"/>
            <a:ext cx="1820985" cy="225538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C45D20-5C98-C24B-A887-A3788DEB157A}"/>
              </a:ext>
            </a:extLst>
          </p:cNvPr>
          <p:cNvSpPr txBox="1"/>
          <p:nvPr/>
        </p:nvSpPr>
        <p:spPr>
          <a:xfrm>
            <a:off x="269341" y="1909798"/>
            <a:ext cx="1067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/>
              <a:t>Encoder</a:t>
            </a:r>
            <a:endParaRPr kumimoji="1"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44373709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43313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Attention Is All You Need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C3DEE5-136C-D244-90C1-E6A236B737CF}"/>
              </a:ext>
            </a:extLst>
          </p:cNvPr>
          <p:cNvSpPr txBox="1"/>
          <p:nvPr/>
        </p:nvSpPr>
        <p:spPr>
          <a:xfrm>
            <a:off x="269341" y="1262269"/>
            <a:ext cx="5235600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>
                <a:solidFill>
                  <a:schemeClr val="accent1"/>
                </a:solidFill>
              </a:rPr>
              <a:t>Model Architecture – Encoder Decoder Stacks</a:t>
            </a:r>
            <a:endParaRPr kumimoji="1" lang="ko-KR" altLang="en-US" b="1" dirty="0">
              <a:solidFill>
                <a:schemeClr val="accent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8E00A3-7AE6-464C-893F-83B039E89923}"/>
              </a:ext>
            </a:extLst>
          </p:cNvPr>
          <p:cNvSpPr txBox="1"/>
          <p:nvPr/>
        </p:nvSpPr>
        <p:spPr>
          <a:xfrm>
            <a:off x="347870" y="2261056"/>
            <a:ext cx="5143267" cy="4140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600" dirty="0"/>
              <a:t>총 </a:t>
            </a:r>
            <a:r>
              <a:rPr kumimoji="1" lang="en-US" altLang="ko-KR" sz="1600" dirty="0"/>
              <a:t>N=6</a:t>
            </a:r>
            <a:r>
              <a:rPr kumimoji="1" lang="ko-KR" altLang="en-US" sz="1600" dirty="0"/>
              <a:t>개의 동일한 </a:t>
            </a:r>
            <a:r>
              <a:rPr kumimoji="1" lang="en-US" altLang="ko-KR" sz="1600" dirty="0"/>
              <a:t>layer(</a:t>
            </a:r>
            <a:r>
              <a:rPr kumimoji="1" lang="ko-KR" altLang="en-US" sz="1600" dirty="0" err="1"/>
              <a:t>블럭</a:t>
            </a:r>
            <a:r>
              <a:rPr kumimoji="1" lang="en-US" altLang="ko-KR" sz="1600" dirty="0"/>
              <a:t>)</a:t>
            </a:r>
            <a:r>
              <a:rPr kumimoji="1" lang="ko-KR" altLang="en-US" sz="1600" dirty="0" err="1"/>
              <a:t>으로</a:t>
            </a:r>
            <a:r>
              <a:rPr kumimoji="1" lang="ko-KR" altLang="en-US" sz="1600" dirty="0"/>
              <a:t> 구성되어 있다</a:t>
            </a:r>
            <a:r>
              <a:rPr kumimoji="1" lang="en-US" altLang="ko-KR" sz="1600" dirty="0"/>
              <a:t>.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5C69409-1E87-0743-A826-A654018011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8841" y="602538"/>
            <a:ext cx="3942171" cy="5652924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2C34E6B5-6248-AD4A-909A-6E332A1272A5}"/>
              </a:ext>
            </a:extLst>
          </p:cNvPr>
          <p:cNvSpPr/>
          <p:nvPr/>
        </p:nvSpPr>
        <p:spPr>
          <a:xfrm>
            <a:off x="7888941" y="2592703"/>
            <a:ext cx="1820985" cy="225538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C45D20-5C98-C24B-A887-A3788DEB157A}"/>
              </a:ext>
            </a:extLst>
          </p:cNvPr>
          <p:cNvSpPr txBox="1"/>
          <p:nvPr/>
        </p:nvSpPr>
        <p:spPr>
          <a:xfrm>
            <a:off x="269341" y="1909798"/>
            <a:ext cx="1067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/>
              <a:t>Encoder</a:t>
            </a:r>
            <a:endParaRPr kumimoji="1"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3385765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94B55AB-9E66-5C45-B3DE-187AD6A9E35B}"/>
              </a:ext>
            </a:extLst>
          </p:cNvPr>
          <p:cNvSpPr txBox="1"/>
          <p:nvPr/>
        </p:nvSpPr>
        <p:spPr>
          <a:xfrm>
            <a:off x="4465072" y="3136612"/>
            <a:ext cx="32618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b="1" dirty="0"/>
              <a:t>History of NMT</a:t>
            </a:r>
          </a:p>
        </p:txBody>
      </p:sp>
    </p:spTree>
    <p:extLst>
      <p:ext uri="{BB962C8B-B14F-4D97-AF65-F5344CB8AC3E}">
        <p14:creationId xmlns:p14="http://schemas.microsoft.com/office/powerpoint/2010/main" val="342196178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43313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Attention Is All You Need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C3DEE5-136C-D244-90C1-E6A236B737CF}"/>
              </a:ext>
            </a:extLst>
          </p:cNvPr>
          <p:cNvSpPr txBox="1"/>
          <p:nvPr/>
        </p:nvSpPr>
        <p:spPr>
          <a:xfrm>
            <a:off x="269341" y="1262269"/>
            <a:ext cx="5235600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>
                <a:solidFill>
                  <a:schemeClr val="accent1"/>
                </a:solidFill>
              </a:rPr>
              <a:t>Model Architecture – Encoder Decoder Stacks</a:t>
            </a:r>
            <a:endParaRPr kumimoji="1" lang="ko-KR" altLang="en-US" b="1" dirty="0">
              <a:solidFill>
                <a:schemeClr val="accent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8E00A3-7AE6-464C-893F-83B039E89923}"/>
              </a:ext>
            </a:extLst>
          </p:cNvPr>
          <p:cNvSpPr txBox="1"/>
          <p:nvPr/>
        </p:nvSpPr>
        <p:spPr>
          <a:xfrm>
            <a:off x="347870" y="2261056"/>
            <a:ext cx="5143267" cy="7834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600" dirty="0"/>
              <a:t>총 </a:t>
            </a:r>
            <a:r>
              <a:rPr kumimoji="1" lang="en-US" altLang="ko-KR" sz="1600" dirty="0"/>
              <a:t>N=6</a:t>
            </a:r>
            <a:r>
              <a:rPr kumimoji="1" lang="ko-KR" altLang="en-US" sz="1600" dirty="0"/>
              <a:t>개의 동일한 </a:t>
            </a:r>
            <a:r>
              <a:rPr kumimoji="1" lang="en-US" altLang="ko-KR" sz="1600" dirty="0"/>
              <a:t>layer(</a:t>
            </a:r>
            <a:r>
              <a:rPr kumimoji="1" lang="ko-KR" altLang="en-US" sz="1600" dirty="0" err="1"/>
              <a:t>블럭</a:t>
            </a:r>
            <a:r>
              <a:rPr kumimoji="1" lang="en-US" altLang="ko-KR" sz="1600" dirty="0"/>
              <a:t>)</a:t>
            </a:r>
            <a:r>
              <a:rPr kumimoji="1" lang="ko-KR" altLang="en-US" sz="1600" dirty="0" err="1"/>
              <a:t>으로</a:t>
            </a:r>
            <a:r>
              <a:rPr kumimoji="1" lang="ko-KR" altLang="en-US" sz="1600" dirty="0"/>
              <a:t> 구성되어 있다</a:t>
            </a:r>
            <a:r>
              <a:rPr kumimoji="1" lang="en-US" altLang="ko-KR" sz="1600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600" dirty="0"/>
              <a:t>각 </a:t>
            </a:r>
            <a:r>
              <a:rPr kumimoji="1" lang="en-US" altLang="ko-KR" sz="1600" dirty="0"/>
              <a:t>layer</a:t>
            </a:r>
            <a:r>
              <a:rPr kumimoji="1" lang="ko-KR" altLang="en-US" sz="1600" dirty="0"/>
              <a:t>는 두개의 </a:t>
            </a:r>
            <a:r>
              <a:rPr kumimoji="1" lang="en-US" altLang="ko-KR" sz="1600" dirty="0"/>
              <a:t>sub-layer</a:t>
            </a:r>
            <a:r>
              <a:rPr kumimoji="1" lang="ko-KR" altLang="en-US" sz="1600" dirty="0"/>
              <a:t>로 구성되어 있다</a:t>
            </a:r>
            <a:r>
              <a:rPr kumimoji="1" lang="en-US" altLang="ko-KR" sz="1600" dirty="0"/>
              <a:t>.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5C69409-1E87-0743-A826-A654018011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8841" y="602538"/>
            <a:ext cx="3942171" cy="5652924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2C34E6B5-6248-AD4A-909A-6E332A1272A5}"/>
              </a:ext>
            </a:extLst>
          </p:cNvPr>
          <p:cNvSpPr/>
          <p:nvPr/>
        </p:nvSpPr>
        <p:spPr>
          <a:xfrm>
            <a:off x="7888941" y="2592703"/>
            <a:ext cx="1820985" cy="225538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C45D20-5C98-C24B-A887-A3788DEB157A}"/>
              </a:ext>
            </a:extLst>
          </p:cNvPr>
          <p:cNvSpPr txBox="1"/>
          <p:nvPr/>
        </p:nvSpPr>
        <p:spPr>
          <a:xfrm>
            <a:off x="269341" y="1909798"/>
            <a:ext cx="1067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/>
              <a:t>Encoder</a:t>
            </a:r>
            <a:endParaRPr kumimoji="1"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8939707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43313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Attention Is All You Need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C3DEE5-136C-D244-90C1-E6A236B737CF}"/>
              </a:ext>
            </a:extLst>
          </p:cNvPr>
          <p:cNvSpPr txBox="1"/>
          <p:nvPr/>
        </p:nvSpPr>
        <p:spPr>
          <a:xfrm>
            <a:off x="269341" y="1262269"/>
            <a:ext cx="5235600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>
                <a:solidFill>
                  <a:schemeClr val="accent1"/>
                </a:solidFill>
              </a:rPr>
              <a:t>Model Architecture – Encoder Decoder Stacks</a:t>
            </a:r>
            <a:endParaRPr kumimoji="1" lang="ko-KR" altLang="en-US" b="1" dirty="0">
              <a:solidFill>
                <a:schemeClr val="accent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8E00A3-7AE6-464C-893F-83B039E89923}"/>
              </a:ext>
            </a:extLst>
          </p:cNvPr>
          <p:cNvSpPr txBox="1"/>
          <p:nvPr/>
        </p:nvSpPr>
        <p:spPr>
          <a:xfrm>
            <a:off x="347870" y="2261056"/>
            <a:ext cx="5143267" cy="11527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600" dirty="0"/>
              <a:t>총 </a:t>
            </a:r>
            <a:r>
              <a:rPr kumimoji="1" lang="en-US" altLang="ko-KR" sz="1600" dirty="0"/>
              <a:t>N=6</a:t>
            </a:r>
            <a:r>
              <a:rPr kumimoji="1" lang="ko-KR" altLang="en-US" sz="1600" dirty="0"/>
              <a:t>개의 동일한 </a:t>
            </a:r>
            <a:r>
              <a:rPr kumimoji="1" lang="en-US" altLang="ko-KR" sz="1600" dirty="0"/>
              <a:t>layer(</a:t>
            </a:r>
            <a:r>
              <a:rPr kumimoji="1" lang="ko-KR" altLang="en-US" sz="1600" dirty="0" err="1"/>
              <a:t>블럭</a:t>
            </a:r>
            <a:r>
              <a:rPr kumimoji="1" lang="en-US" altLang="ko-KR" sz="1600" dirty="0"/>
              <a:t>)</a:t>
            </a:r>
            <a:r>
              <a:rPr kumimoji="1" lang="ko-KR" altLang="en-US" sz="1600" dirty="0" err="1"/>
              <a:t>으로</a:t>
            </a:r>
            <a:r>
              <a:rPr kumimoji="1" lang="ko-KR" altLang="en-US" sz="1600" dirty="0"/>
              <a:t> 구성되어 있다</a:t>
            </a:r>
            <a:r>
              <a:rPr kumimoji="1" lang="en-US" altLang="ko-KR" sz="1600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600" dirty="0"/>
              <a:t>각 </a:t>
            </a:r>
            <a:r>
              <a:rPr kumimoji="1" lang="en-US" altLang="ko-KR" sz="1600" dirty="0"/>
              <a:t>layer</a:t>
            </a:r>
            <a:r>
              <a:rPr kumimoji="1" lang="ko-KR" altLang="en-US" sz="1600" dirty="0"/>
              <a:t>는 두개의 </a:t>
            </a:r>
            <a:r>
              <a:rPr kumimoji="1" lang="en-US" altLang="ko-KR" sz="1600" dirty="0"/>
              <a:t>sub-layer</a:t>
            </a:r>
            <a:r>
              <a:rPr kumimoji="1" lang="ko-KR" altLang="en-US" sz="1600" dirty="0"/>
              <a:t>로 구성되어 있다</a:t>
            </a:r>
            <a:r>
              <a:rPr kumimoji="1" lang="en-US" altLang="ko-KR" sz="1600" dirty="0"/>
              <a:t>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600" dirty="0"/>
              <a:t>Multi-head self-attention layer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5C69409-1E87-0743-A826-A654018011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8841" y="602538"/>
            <a:ext cx="3942171" cy="5652924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2C34E6B5-6248-AD4A-909A-6E332A1272A5}"/>
              </a:ext>
            </a:extLst>
          </p:cNvPr>
          <p:cNvSpPr/>
          <p:nvPr/>
        </p:nvSpPr>
        <p:spPr>
          <a:xfrm>
            <a:off x="7888941" y="2592703"/>
            <a:ext cx="1820985" cy="225538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C45D20-5C98-C24B-A887-A3788DEB157A}"/>
              </a:ext>
            </a:extLst>
          </p:cNvPr>
          <p:cNvSpPr txBox="1"/>
          <p:nvPr/>
        </p:nvSpPr>
        <p:spPr>
          <a:xfrm>
            <a:off x="269341" y="1909798"/>
            <a:ext cx="1067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/>
              <a:t>Encoder</a:t>
            </a:r>
            <a:endParaRPr kumimoji="1"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84396249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43313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Attention Is All You Need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C3DEE5-136C-D244-90C1-E6A236B737CF}"/>
              </a:ext>
            </a:extLst>
          </p:cNvPr>
          <p:cNvSpPr txBox="1"/>
          <p:nvPr/>
        </p:nvSpPr>
        <p:spPr>
          <a:xfrm>
            <a:off x="269341" y="1262269"/>
            <a:ext cx="5235600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>
                <a:solidFill>
                  <a:schemeClr val="accent1"/>
                </a:solidFill>
              </a:rPr>
              <a:t>Model Architecture – Encoder Decoder Stacks</a:t>
            </a:r>
            <a:endParaRPr kumimoji="1" lang="ko-KR" altLang="en-US" b="1" dirty="0">
              <a:solidFill>
                <a:schemeClr val="accent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8E00A3-7AE6-464C-893F-83B039E89923}"/>
              </a:ext>
            </a:extLst>
          </p:cNvPr>
          <p:cNvSpPr txBox="1"/>
          <p:nvPr/>
        </p:nvSpPr>
        <p:spPr>
          <a:xfrm>
            <a:off x="347870" y="2261056"/>
            <a:ext cx="5143267" cy="15220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600" dirty="0"/>
              <a:t>총 </a:t>
            </a:r>
            <a:r>
              <a:rPr kumimoji="1" lang="en-US" altLang="ko-KR" sz="1600" dirty="0"/>
              <a:t>N=6</a:t>
            </a:r>
            <a:r>
              <a:rPr kumimoji="1" lang="ko-KR" altLang="en-US" sz="1600" dirty="0"/>
              <a:t>개의 동일한 </a:t>
            </a:r>
            <a:r>
              <a:rPr kumimoji="1" lang="en-US" altLang="ko-KR" sz="1600" dirty="0"/>
              <a:t>layer(</a:t>
            </a:r>
            <a:r>
              <a:rPr kumimoji="1" lang="ko-KR" altLang="en-US" sz="1600" dirty="0" err="1"/>
              <a:t>블럭</a:t>
            </a:r>
            <a:r>
              <a:rPr kumimoji="1" lang="en-US" altLang="ko-KR" sz="1600" dirty="0"/>
              <a:t>)</a:t>
            </a:r>
            <a:r>
              <a:rPr kumimoji="1" lang="ko-KR" altLang="en-US" sz="1600" dirty="0" err="1"/>
              <a:t>으로</a:t>
            </a:r>
            <a:r>
              <a:rPr kumimoji="1" lang="ko-KR" altLang="en-US" sz="1600" dirty="0"/>
              <a:t> 구성되어 있다</a:t>
            </a:r>
            <a:r>
              <a:rPr kumimoji="1" lang="en-US" altLang="ko-KR" sz="1600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600" dirty="0"/>
              <a:t>각 </a:t>
            </a:r>
            <a:r>
              <a:rPr kumimoji="1" lang="en-US" altLang="ko-KR" sz="1600" dirty="0"/>
              <a:t>layer</a:t>
            </a:r>
            <a:r>
              <a:rPr kumimoji="1" lang="ko-KR" altLang="en-US" sz="1600" dirty="0"/>
              <a:t>는 두개의 </a:t>
            </a:r>
            <a:r>
              <a:rPr kumimoji="1" lang="en-US" altLang="ko-KR" sz="1600" dirty="0"/>
              <a:t>sub-layer</a:t>
            </a:r>
            <a:r>
              <a:rPr kumimoji="1" lang="ko-KR" altLang="en-US" sz="1600" dirty="0"/>
              <a:t>로 구성되어 있다</a:t>
            </a:r>
            <a:r>
              <a:rPr kumimoji="1" lang="en-US" altLang="ko-KR" sz="1600" dirty="0"/>
              <a:t>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600" dirty="0"/>
              <a:t>Multi-head self-attention layer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600" dirty="0"/>
              <a:t>Feed-forward network layer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5C69409-1E87-0743-A826-A654018011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8841" y="602538"/>
            <a:ext cx="3942171" cy="5652924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2C34E6B5-6248-AD4A-909A-6E332A1272A5}"/>
              </a:ext>
            </a:extLst>
          </p:cNvPr>
          <p:cNvSpPr/>
          <p:nvPr/>
        </p:nvSpPr>
        <p:spPr>
          <a:xfrm>
            <a:off x="7888941" y="2592703"/>
            <a:ext cx="1820985" cy="225538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C45D20-5C98-C24B-A887-A3788DEB157A}"/>
              </a:ext>
            </a:extLst>
          </p:cNvPr>
          <p:cNvSpPr txBox="1"/>
          <p:nvPr/>
        </p:nvSpPr>
        <p:spPr>
          <a:xfrm>
            <a:off x="269341" y="1909798"/>
            <a:ext cx="1067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/>
              <a:t>Encoder</a:t>
            </a:r>
            <a:endParaRPr kumimoji="1"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79359796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43313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Attention Is All You Need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C3DEE5-136C-D244-90C1-E6A236B737CF}"/>
              </a:ext>
            </a:extLst>
          </p:cNvPr>
          <p:cNvSpPr txBox="1"/>
          <p:nvPr/>
        </p:nvSpPr>
        <p:spPr>
          <a:xfrm>
            <a:off x="269341" y="1262269"/>
            <a:ext cx="5235600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>
                <a:solidFill>
                  <a:schemeClr val="accent1"/>
                </a:solidFill>
              </a:rPr>
              <a:t>Model Architecture – Encoder Decoder Stacks</a:t>
            </a:r>
            <a:endParaRPr kumimoji="1" lang="ko-KR" altLang="en-US" b="1" dirty="0">
              <a:solidFill>
                <a:schemeClr val="accent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8E00A3-7AE6-464C-893F-83B039E89923}"/>
              </a:ext>
            </a:extLst>
          </p:cNvPr>
          <p:cNvSpPr txBox="1"/>
          <p:nvPr/>
        </p:nvSpPr>
        <p:spPr>
          <a:xfrm>
            <a:off x="347870" y="2261056"/>
            <a:ext cx="5143267" cy="22607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600" dirty="0"/>
              <a:t>총 </a:t>
            </a:r>
            <a:r>
              <a:rPr kumimoji="1" lang="en-US" altLang="ko-KR" sz="1600" dirty="0"/>
              <a:t>N=6</a:t>
            </a:r>
            <a:r>
              <a:rPr kumimoji="1" lang="ko-KR" altLang="en-US" sz="1600" dirty="0"/>
              <a:t>개의 동일한 </a:t>
            </a:r>
            <a:r>
              <a:rPr kumimoji="1" lang="en-US" altLang="ko-KR" sz="1600" dirty="0"/>
              <a:t>layer(</a:t>
            </a:r>
            <a:r>
              <a:rPr kumimoji="1" lang="ko-KR" altLang="en-US" sz="1600" dirty="0" err="1"/>
              <a:t>블럭</a:t>
            </a:r>
            <a:r>
              <a:rPr kumimoji="1" lang="en-US" altLang="ko-KR" sz="1600" dirty="0"/>
              <a:t>)</a:t>
            </a:r>
            <a:r>
              <a:rPr kumimoji="1" lang="ko-KR" altLang="en-US" sz="1600" dirty="0" err="1"/>
              <a:t>으로</a:t>
            </a:r>
            <a:r>
              <a:rPr kumimoji="1" lang="ko-KR" altLang="en-US" sz="1600" dirty="0"/>
              <a:t> 구성되어 있다</a:t>
            </a:r>
            <a:r>
              <a:rPr kumimoji="1" lang="en-US" altLang="ko-KR" sz="1600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600" dirty="0"/>
              <a:t>각 </a:t>
            </a:r>
            <a:r>
              <a:rPr kumimoji="1" lang="en-US" altLang="ko-KR" sz="1600" dirty="0"/>
              <a:t>layer</a:t>
            </a:r>
            <a:r>
              <a:rPr kumimoji="1" lang="ko-KR" altLang="en-US" sz="1600" dirty="0"/>
              <a:t>는 두개의 </a:t>
            </a:r>
            <a:r>
              <a:rPr kumimoji="1" lang="en-US" altLang="ko-KR" sz="1600" dirty="0"/>
              <a:t>sub-layer</a:t>
            </a:r>
            <a:r>
              <a:rPr kumimoji="1" lang="ko-KR" altLang="en-US" sz="1600" dirty="0"/>
              <a:t>로 구성되어 있다</a:t>
            </a:r>
            <a:r>
              <a:rPr kumimoji="1" lang="en-US" altLang="ko-KR" sz="1600" dirty="0"/>
              <a:t>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600" dirty="0"/>
              <a:t>Multi-head self-attention layer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600" dirty="0"/>
              <a:t>Feed-forward network layer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600" dirty="0"/>
              <a:t>두 개의 </a:t>
            </a:r>
            <a:r>
              <a:rPr kumimoji="1" lang="en-US" altLang="ko-KR" sz="1600" dirty="0"/>
              <a:t>sub-layer</a:t>
            </a:r>
            <a:r>
              <a:rPr kumimoji="1" lang="ko-KR" altLang="en-US" sz="1600" dirty="0"/>
              <a:t>에 각각 </a:t>
            </a:r>
            <a:r>
              <a:rPr kumimoji="1" lang="en-US" altLang="ko-KR" sz="1600" dirty="0"/>
              <a:t>residual connection </a:t>
            </a:r>
            <a:r>
              <a:rPr kumimoji="1" lang="ko-KR" altLang="en-US" sz="1600" dirty="0"/>
              <a:t>과 </a:t>
            </a:r>
            <a:br>
              <a:rPr kumimoji="1" lang="en-US" altLang="ko-KR" sz="1600" dirty="0"/>
            </a:br>
            <a:r>
              <a:rPr kumimoji="1" lang="en-US" altLang="ko-KR" sz="1600" dirty="0"/>
              <a:t>layer normalization </a:t>
            </a:r>
            <a:r>
              <a:rPr kumimoji="1" lang="ko-KR" altLang="en-US" sz="1600" dirty="0"/>
              <a:t>을 적용했다</a:t>
            </a:r>
            <a:r>
              <a:rPr kumimoji="1" lang="en-US" altLang="ko-KR" sz="1600" dirty="0"/>
              <a:t>.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5C69409-1E87-0743-A826-A654018011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8841" y="602538"/>
            <a:ext cx="3942171" cy="5652924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2C34E6B5-6248-AD4A-909A-6E332A1272A5}"/>
              </a:ext>
            </a:extLst>
          </p:cNvPr>
          <p:cNvSpPr/>
          <p:nvPr/>
        </p:nvSpPr>
        <p:spPr>
          <a:xfrm>
            <a:off x="7888941" y="2592703"/>
            <a:ext cx="1820985" cy="225538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C45D20-5C98-C24B-A887-A3788DEB157A}"/>
              </a:ext>
            </a:extLst>
          </p:cNvPr>
          <p:cNvSpPr txBox="1"/>
          <p:nvPr/>
        </p:nvSpPr>
        <p:spPr>
          <a:xfrm>
            <a:off x="269341" y="1909798"/>
            <a:ext cx="1067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/>
              <a:t>Encoder</a:t>
            </a:r>
            <a:endParaRPr kumimoji="1"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12866921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43313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Attention Is All You Need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C3DEE5-136C-D244-90C1-E6A236B737CF}"/>
              </a:ext>
            </a:extLst>
          </p:cNvPr>
          <p:cNvSpPr txBox="1"/>
          <p:nvPr/>
        </p:nvSpPr>
        <p:spPr>
          <a:xfrm>
            <a:off x="269341" y="1262269"/>
            <a:ext cx="5235600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>
                <a:solidFill>
                  <a:schemeClr val="accent1"/>
                </a:solidFill>
              </a:rPr>
              <a:t>Model Architecture – Encoder Decoder Stacks</a:t>
            </a:r>
            <a:endParaRPr kumimoji="1" lang="ko-KR" altLang="en-US" b="1" dirty="0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58E00A3-7AE6-464C-893F-83B039E89923}"/>
                  </a:ext>
                </a:extLst>
              </p:cNvPr>
              <p:cNvSpPr txBox="1"/>
              <p:nvPr/>
            </p:nvSpPr>
            <p:spPr>
              <a:xfrm>
                <a:off x="347870" y="2261056"/>
                <a:ext cx="5143267" cy="26307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ko-KR" altLang="en-US" sz="1600" dirty="0"/>
                  <a:t>총 </a:t>
                </a:r>
                <a:r>
                  <a:rPr kumimoji="1" lang="en-US" altLang="ko-KR" sz="1600" dirty="0"/>
                  <a:t>N=6</a:t>
                </a:r>
                <a:r>
                  <a:rPr kumimoji="1" lang="ko-KR" altLang="en-US" sz="1600" dirty="0"/>
                  <a:t>개의 동일한 </a:t>
                </a:r>
                <a:r>
                  <a:rPr kumimoji="1" lang="en-US" altLang="ko-KR" sz="1600" dirty="0"/>
                  <a:t>layer(</a:t>
                </a:r>
                <a:r>
                  <a:rPr kumimoji="1" lang="ko-KR" altLang="en-US" sz="1600" dirty="0" err="1"/>
                  <a:t>블럭</a:t>
                </a:r>
                <a:r>
                  <a:rPr kumimoji="1" lang="en-US" altLang="ko-KR" sz="1600" dirty="0"/>
                  <a:t>)</a:t>
                </a:r>
                <a:r>
                  <a:rPr kumimoji="1" lang="ko-KR" altLang="en-US" sz="1600" dirty="0" err="1"/>
                  <a:t>으로</a:t>
                </a:r>
                <a:r>
                  <a:rPr kumimoji="1" lang="ko-KR" altLang="en-US" sz="1600" dirty="0"/>
                  <a:t> 구성되어 있다</a:t>
                </a:r>
                <a:r>
                  <a:rPr kumimoji="1" lang="en-US" altLang="ko-KR" sz="1600" dirty="0"/>
                  <a:t>.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ko-KR" altLang="en-US" sz="1600" dirty="0"/>
                  <a:t>각 </a:t>
                </a:r>
                <a:r>
                  <a:rPr kumimoji="1" lang="en-US" altLang="ko-KR" sz="1600" dirty="0"/>
                  <a:t>layer</a:t>
                </a:r>
                <a:r>
                  <a:rPr kumimoji="1" lang="ko-KR" altLang="en-US" sz="1600" dirty="0"/>
                  <a:t>는 두개의 </a:t>
                </a:r>
                <a:r>
                  <a:rPr kumimoji="1" lang="en-US" altLang="ko-KR" sz="1600" dirty="0"/>
                  <a:t>sub-layer</a:t>
                </a:r>
                <a:r>
                  <a:rPr kumimoji="1" lang="ko-KR" altLang="en-US" sz="1600" dirty="0"/>
                  <a:t>로 구성되어 있다</a:t>
                </a:r>
                <a:r>
                  <a:rPr kumimoji="1" lang="en-US" altLang="ko-KR" sz="1600" dirty="0"/>
                  <a:t>.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1600" dirty="0"/>
                  <a:t>Multi-head self-attention layer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1600" dirty="0"/>
                  <a:t>Feed-forward network layer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ko-KR" altLang="en-US" sz="1600" dirty="0"/>
                  <a:t>두 개의 </a:t>
                </a:r>
                <a:r>
                  <a:rPr kumimoji="1" lang="en-US" altLang="ko-KR" sz="1600" dirty="0"/>
                  <a:t>sub-layer</a:t>
                </a:r>
                <a:r>
                  <a:rPr kumimoji="1" lang="ko-KR" altLang="en-US" sz="1600" dirty="0"/>
                  <a:t>에 각각 </a:t>
                </a:r>
                <a:r>
                  <a:rPr kumimoji="1" lang="en-US" altLang="ko-KR" sz="1600" dirty="0"/>
                  <a:t>residual connection </a:t>
                </a:r>
                <a:r>
                  <a:rPr kumimoji="1" lang="ko-KR" altLang="en-US" sz="1600" dirty="0"/>
                  <a:t>과 </a:t>
                </a:r>
                <a:br>
                  <a:rPr kumimoji="1" lang="en-US" altLang="ko-KR" sz="1600" dirty="0"/>
                </a:br>
                <a:r>
                  <a:rPr kumimoji="1" lang="en-US" altLang="ko-KR" sz="1600" dirty="0"/>
                  <a:t>layer normalization </a:t>
                </a:r>
                <a:r>
                  <a:rPr kumimoji="1" lang="ko-KR" altLang="en-US" sz="1600" dirty="0"/>
                  <a:t>을 적용했다</a:t>
                </a:r>
                <a:r>
                  <a:rPr kumimoji="1" lang="en-US" altLang="ko-KR" sz="1600" dirty="0"/>
                  <a:t>.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ko-KR" sz="1600" b="0" i="1" smtClean="0">
                        <a:latin typeface="Cambria Math" panose="02040503050406030204" pitchFamily="18" charset="0"/>
                      </a:rPr>
                      <m:t>𝐿𝑎𝑦𝑒𝑟𝑁𝑜𝑟𝑚</m:t>
                    </m:r>
                    <m:r>
                      <a:rPr kumimoji="1" lang="en-US" altLang="ko-KR" sz="16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ko-KR" sz="16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kumimoji="1" lang="en-US" altLang="ko-KR" sz="16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kumimoji="1" lang="en-US" altLang="ko-KR" sz="1600" b="0" i="1" smtClean="0">
                        <a:latin typeface="Cambria Math" panose="02040503050406030204" pitchFamily="18" charset="0"/>
                      </a:rPr>
                      <m:t>𝑆𝑢𝑏𝑙𝑎𝑦𝑒𝑟</m:t>
                    </m:r>
                    <m:d>
                      <m:dPr>
                        <m:ctrlPr>
                          <a:rPr kumimoji="1"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KR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kumimoji="1" lang="en-US" altLang="ko-KR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en-US" altLang="ko-KR" sz="16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58E00A3-7AE6-464C-893F-83B039E899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870" y="2261056"/>
                <a:ext cx="5143267" cy="2630785"/>
              </a:xfrm>
              <a:prstGeom prst="rect">
                <a:avLst/>
              </a:prstGeom>
              <a:blipFill>
                <a:blip r:embed="rId2"/>
                <a:stretch>
                  <a:fillRect l="-246" b="-96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그림 1">
            <a:extLst>
              <a:ext uri="{FF2B5EF4-FFF2-40B4-BE49-F238E27FC236}">
                <a16:creationId xmlns:a16="http://schemas.microsoft.com/office/drawing/2014/main" id="{65C69409-1E87-0743-A826-A654018011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8841" y="602538"/>
            <a:ext cx="3942171" cy="5652924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2C34E6B5-6248-AD4A-909A-6E332A1272A5}"/>
              </a:ext>
            </a:extLst>
          </p:cNvPr>
          <p:cNvSpPr/>
          <p:nvPr/>
        </p:nvSpPr>
        <p:spPr>
          <a:xfrm>
            <a:off x="7888941" y="2592703"/>
            <a:ext cx="1820985" cy="225538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C45D20-5C98-C24B-A887-A3788DEB157A}"/>
              </a:ext>
            </a:extLst>
          </p:cNvPr>
          <p:cNvSpPr txBox="1"/>
          <p:nvPr/>
        </p:nvSpPr>
        <p:spPr>
          <a:xfrm>
            <a:off x="269341" y="1909798"/>
            <a:ext cx="1067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/>
              <a:t>Encoder</a:t>
            </a:r>
            <a:endParaRPr kumimoji="1"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97634025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43313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Attention Is All You Need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C3DEE5-136C-D244-90C1-E6A236B737CF}"/>
              </a:ext>
            </a:extLst>
          </p:cNvPr>
          <p:cNvSpPr txBox="1"/>
          <p:nvPr/>
        </p:nvSpPr>
        <p:spPr>
          <a:xfrm>
            <a:off x="269341" y="1262269"/>
            <a:ext cx="5235600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>
                <a:solidFill>
                  <a:schemeClr val="accent1"/>
                </a:solidFill>
              </a:rPr>
              <a:t>Model Architecture – Encoder Decoder Stacks</a:t>
            </a:r>
            <a:endParaRPr kumimoji="1" lang="ko-KR" altLang="en-US" b="1" dirty="0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58E00A3-7AE6-464C-893F-83B039E89923}"/>
                  </a:ext>
                </a:extLst>
              </p:cNvPr>
              <p:cNvSpPr txBox="1"/>
              <p:nvPr/>
            </p:nvSpPr>
            <p:spPr>
              <a:xfrm>
                <a:off x="347870" y="2261056"/>
                <a:ext cx="6318268" cy="410740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ko-KR" altLang="en-US" sz="1600" dirty="0"/>
                  <a:t>총 </a:t>
                </a:r>
                <a:r>
                  <a:rPr kumimoji="1" lang="en-US" altLang="ko-KR" sz="1600" dirty="0"/>
                  <a:t>N=6</a:t>
                </a:r>
                <a:r>
                  <a:rPr kumimoji="1" lang="ko-KR" altLang="en-US" sz="1600" dirty="0"/>
                  <a:t>개의 동일한 </a:t>
                </a:r>
                <a:r>
                  <a:rPr kumimoji="1" lang="en-US" altLang="ko-KR" sz="1600" dirty="0"/>
                  <a:t>layer(</a:t>
                </a:r>
                <a:r>
                  <a:rPr kumimoji="1" lang="ko-KR" altLang="en-US" sz="1600" dirty="0" err="1"/>
                  <a:t>블럭</a:t>
                </a:r>
                <a:r>
                  <a:rPr kumimoji="1" lang="en-US" altLang="ko-KR" sz="1600" dirty="0"/>
                  <a:t>)</a:t>
                </a:r>
                <a:r>
                  <a:rPr kumimoji="1" lang="ko-KR" altLang="en-US" sz="1600" dirty="0" err="1"/>
                  <a:t>으로</a:t>
                </a:r>
                <a:r>
                  <a:rPr kumimoji="1" lang="ko-KR" altLang="en-US" sz="1600" dirty="0"/>
                  <a:t> 구성되어 있다</a:t>
                </a:r>
                <a:r>
                  <a:rPr kumimoji="1" lang="en-US" altLang="ko-KR" sz="1600" dirty="0"/>
                  <a:t>.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ko-KR" altLang="en-US" sz="1600" dirty="0"/>
                  <a:t>각 </a:t>
                </a:r>
                <a:r>
                  <a:rPr kumimoji="1" lang="en-US" altLang="ko-KR" sz="1600" dirty="0"/>
                  <a:t>layer</a:t>
                </a:r>
                <a:r>
                  <a:rPr kumimoji="1" lang="ko-KR" altLang="en-US" sz="1600" dirty="0"/>
                  <a:t>는 두개의 </a:t>
                </a:r>
                <a:r>
                  <a:rPr kumimoji="1" lang="en-US" altLang="ko-KR" sz="1600" dirty="0"/>
                  <a:t>sub-layer</a:t>
                </a:r>
                <a:r>
                  <a:rPr kumimoji="1" lang="ko-KR" altLang="en-US" sz="1600" dirty="0"/>
                  <a:t>로 구성되어 있다</a:t>
                </a:r>
                <a:r>
                  <a:rPr kumimoji="1" lang="en-US" altLang="ko-KR" sz="1600" dirty="0"/>
                  <a:t>.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1600" dirty="0"/>
                  <a:t>Multi-head self-attention layer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1600" dirty="0"/>
                  <a:t>Feed-forward network layer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ko-KR" altLang="en-US" sz="1600" dirty="0"/>
                  <a:t>두 개의 </a:t>
                </a:r>
                <a:r>
                  <a:rPr kumimoji="1" lang="en-US" altLang="ko-KR" sz="1600" dirty="0"/>
                  <a:t>sub-layer</a:t>
                </a:r>
                <a:r>
                  <a:rPr kumimoji="1" lang="ko-KR" altLang="en-US" sz="1600" dirty="0"/>
                  <a:t>에 각각 </a:t>
                </a:r>
                <a:r>
                  <a:rPr kumimoji="1" lang="en-US" altLang="ko-KR" sz="1600" dirty="0"/>
                  <a:t>residual connection </a:t>
                </a:r>
                <a:r>
                  <a:rPr kumimoji="1" lang="ko-KR" altLang="en-US" sz="1600" dirty="0"/>
                  <a:t>과 </a:t>
                </a:r>
                <a:br>
                  <a:rPr kumimoji="1" lang="en-US" altLang="ko-KR" sz="1600" dirty="0"/>
                </a:br>
                <a:r>
                  <a:rPr kumimoji="1" lang="en-US" altLang="ko-KR" sz="1600" dirty="0"/>
                  <a:t>layer normalization </a:t>
                </a:r>
                <a:r>
                  <a:rPr kumimoji="1" lang="ko-KR" altLang="en-US" sz="1600" dirty="0"/>
                  <a:t>을 적용했다</a:t>
                </a:r>
                <a:r>
                  <a:rPr kumimoji="1" lang="en-US" altLang="ko-KR" sz="1600" dirty="0"/>
                  <a:t>.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ko-KR" sz="1600" b="0" i="1" smtClean="0">
                        <a:latin typeface="Cambria Math" panose="02040503050406030204" pitchFamily="18" charset="0"/>
                      </a:rPr>
                      <m:t>𝐿𝑎𝑦𝑒𝑟𝑁𝑜𝑟𝑚</m:t>
                    </m:r>
                    <m:r>
                      <a:rPr kumimoji="1" lang="en-US" altLang="ko-KR" sz="16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ko-KR" sz="16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kumimoji="1" lang="en-US" altLang="ko-KR" sz="16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kumimoji="1" lang="en-US" altLang="ko-KR" sz="1600" b="0" i="1" smtClean="0">
                        <a:latin typeface="Cambria Math" panose="02040503050406030204" pitchFamily="18" charset="0"/>
                      </a:rPr>
                      <m:t>𝑆𝑢𝑏𝑙𝑎𝑦𝑒𝑟</m:t>
                    </m:r>
                    <m:d>
                      <m:dPr>
                        <m:ctrlPr>
                          <a:rPr kumimoji="1"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KR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kumimoji="1" lang="en-US" altLang="ko-KR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en-US" altLang="ko-KR" sz="1600" dirty="0"/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1600" dirty="0"/>
                  <a:t>Residual connection</a:t>
                </a:r>
                <a:r>
                  <a:rPr kumimoji="1" lang="ko-KR" altLang="en-US" sz="1600" dirty="0"/>
                  <a:t>을 적용하기 위해 </a:t>
                </a:r>
                <a:r>
                  <a:rPr kumimoji="1" lang="en-US" altLang="ko-KR" sz="1600" dirty="0"/>
                  <a:t>embedding layer</a:t>
                </a:r>
                <a:r>
                  <a:rPr kumimoji="1" lang="ko-KR" altLang="en-US" sz="1600" dirty="0" err="1"/>
                  <a:t>를</a:t>
                </a:r>
                <a:br>
                  <a:rPr kumimoji="1" lang="en-US" altLang="ko-KR" sz="1600" dirty="0"/>
                </a:br>
                <a:r>
                  <a:rPr kumimoji="1" lang="ko-KR" altLang="en-US" sz="1600" dirty="0"/>
                  <a:t>포함한 모든 </a:t>
                </a:r>
                <a:r>
                  <a:rPr kumimoji="1" lang="en-US" altLang="ko-KR" sz="1600" dirty="0"/>
                  <a:t>layer</a:t>
                </a:r>
                <a:r>
                  <a:rPr kumimoji="1" lang="ko-KR" altLang="en-US" sz="1600" dirty="0"/>
                  <a:t>의 </a:t>
                </a:r>
                <a:r>
                  <a:rPr kumimoji="1" lang="en-US" altLang="ko-KR" sz="1600" dirty="0"/>
                  <a:t>output</a:t>
                </a:r>
                <a:r>
                  <a:rPr kumimoji="1" lang="ko-KR" altLang="en-US" sz="1600" dirty="0"/>
                  <a:t>의 </a:t>
                </a:r>
                <a:r>
                  <a:rPr kumimoji="1" lang="en-US" altLang="ko-KR" sz="1600" dirty="0"/>
                  <a:t>dimension</a:t>
                </a:r>
                <a:r>
                  <a:rPr kumimoji="1" lang="ko-KR" altLang="en-US" sz="1600" dirty="0"/>
                  <a:t>을 동일하게 했다</a:t>
                </a:r>
                <a:r>
                  <a:rPr kumimoji="1" lang="en-US" altLang="ko-KR" sz="1600" dirty="0"/>
                  <a:t>.</a:t>
                </a:r>
                <a:br>
                  <a:rPr kumimoji="1" lang="en-US" altLang="ko-KR" sz="1600" dirty="0"/>
                </a:br>
                <a:r>
                  <a:rPr kumimoji="1" lang="en-US" altLang="ko-KR" sz="16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sz="16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kumimoji="1" lang="en-US" altLang="ko-KR" sz="1600" b="0" i="1" smtClean="0">
                            <a:latin typeface="Cambria Math" panose="02040503050406030204" pitchFamily="18" charset="0"/>
                          </a:rPr>
                          <m:t>𝑚𝑜𝑑𝑒𝑙</m:t>
                        </m:r>
                      </m:sub>
                    </m:sSub>
                    <m:r>
                      <a:rPr kumimoji="1" lang="en-US" altLang="ko-KR" sz="1600" b="0" i="1" smtClean="0">
                        <a:latin typeface="Cambria Math" panose="02040503050406030204" pitchFamily="18" charset="0"/>
                      </a:rPr>
                      <m:t>=512</m:t>
                    </m:r>
                  </m:oMath>
                </a14:m>
                <a:r>
                  <a:rPr kumimoji="1" lang="en-US" altLang="ko-KR" sz="1600" dirty="0"/>
                  <a:t>)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kumimoji="1" lang="en-US" altLang="ko-KR" sz="16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58E00A3-7AE6-464C-893F-83B039E899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870" y="2261056"/>
                <a:ext cx="6318268" cy="4107406"/>
              </a:xfrm>
              <a:prstGeom prst="rect">
                <a:avLst/>
              </a:prstGeom>
              <a:blipFill>
                <a:blip r:embed="rId2"/>
                <a:stretch>
                  <a:fillRect l="-2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그림 1">
            <a:extLst>
              <a:ext uri="{FF2B5EF4-FFF2-40B4-BE49-F238E27FC236}">
                <a16:creationId xmlns:a16="http://schemas.microsoft.com/office/drawing/2014/main" id="{65C69409-1E87-0743-A826-A654018011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8841" y="602538"/>
            <a:ext cx="3942171" cy="5652924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2C34E6B5-6248-AD4A-909A-6E332A1272A5}"/>
              </a:ext>
            </a:extLst>
          </p:cNvPr>
          <p:cNvSpPr/>
          <p:nvPr/>
        </p:nvSpPr>
        <p:spPr>
          <a:xfrm>
            <a:off x="7888941" y="2592703"/>
            <a:ext cx="1820985" cy="225538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C45D20-5C98-C24B-A887-A3788DEB157A}"/>
              </a:ext>
            </a:extLst>
          </p:cNvPr>
          <p:cNvSpPr txBox="1"/>
          <p:nvPr/>
        </p:nvSpPr>
        <p:spPr>
          <a:xfrm>
            <a:off x="269341" y="1909798"/>
            <a:ext cx="1067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/>
              <a:t>Encoder</a:t>
            </a:r>
            <a:endParaRPr kumimoji="1"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47320477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43313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Attention Is All You Need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C3DEE5-136C-D244-90C1-E6A236B737CF}"/>
              </a:ext>
            </a:extLst>
          </p:cNvPr>
          <p:cNvSpPr txBox="1"/>
          <p:nvPr/>
        </p:nvSpPr>
        <p:spPr>
          <a:xfrm>
            <a:off x="269341" y="1262269"/>
            <a:ext cx="5235600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>
                <a:solidFill>
                  <a:schemeClr val="accent1"/>
                </a:solidFill>
              </a:rPr>
              <a:t>Model Architecture – Encoder Decoder Stacks</a:t>
            </a:r>
            <a:endParaRPr kumimoji="1" lang="ko-KR" altLang="en-US" b="1" dirty="0">
              <a:solidFill>
                <a:schemeClr val="accent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8E00A3-7AE6-464C-893F-83B039E89923}"/>
              </a:ext>
            </a:extLst>
          </p:cNvPr>
          <p:cNvSpPr txBox="1"/>
          <p:nvPr/>
        </p:nvSpPr>
        <p:spPr>
          <a:xfrm>
            <a:off x="347870" y="2261056"/>
            <a:ext cx="473206" cy="7834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16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5C69409-1E87-0743-A826-A654018011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8841" y="602538"/>
            <a:ext cx="3942171" cy="5652924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2C34E6B5-6248-AD4A-909A-6E332A1272A5}"/>
              </a:ext>
            </a:extLst>
          </p:cNvPr>
          <p:cNvSpPr/>
          <p:nvPr/>
        </p:nvSpPr>
        <p:spPr>
          <a:xfrm>
            <a:off x="9709926" y="1810871"/>
            <a:ext cx="1820985" cy="296550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C45D20-5C98-C24B-A887-A3788DEB157A}"/>
              </a:ext>
            </a:extLst>
          </p:cNvPr>
          <p:cNvSpPr txBox="1"/>
          <p:nvPr/>
        </p:nvSpPr>
        <p:spPr>
          <a:xfrm>
            <a:off x="269341" y="1909798"/>
            <a:ext cx="1099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/>
              <a:t>Decoder</a:t>
            </a:r>
            <a:endParaRPr kumimoji="1"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87690879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43313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Attention Is All You Need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C3DEE5-136C-D244-90C1-E6A236B737CF}"/>
              </a:ext>
            </a:extLst>
          </p:cNvPr>
          <p:cNvSpPr txBox="1"/>
          <p:nvPr/>
        </p:nvSpPr>
        <p:spPr>
          <a:xfrm>
            <a:off x="269341" y="1262269"/>
            <a:ext cx="5235600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>
                <a:solidFill>
                  <a:schemeClr val="accent1"/>
                </a:solidFill>
              </a:rPr>
              <a:t>Model Architecture – Encoder Decoder Stacks</a:t>
            </a:r>
            <a:endParaRPr kumimoji="1" lang="ko-KR" altLang="en-US" b="1" dirty="0">
              <a:solidFill>
                <a:schemeClr val="accent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8E00A3-7AE6-464C-893F-83B039E89923}"/>
              </a:ext>
            </a:extLst>
          </p:cNvPr>
          <p:cNvSpPr txBox="1"/>
          <p:nvPr/>
        </p:nvSpPr>
        <p:spPr>
          <a:xfrm>
            <a:off x="347870" y="2261056"/>
            <a:ext cx="473206" cy="7834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16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5C69409-1E87-0743-A826-A654018011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8841" y="602538"/>
            <a:ext cx="3942171" cy="5652924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2C34E6B5-6248-AD4A-909A-6E332A1272A5}"/>
              </a:ext>
            </a:extLst>
          </p:cNvPr>
          <p:cNvSpPr/>
          <p:nvPr/>
        </p:nvSpPr>
        <p:spPr>
          <a:xfrm>
            <a:off x="9709926" y="1810871"/>
            <a:ext cx="1820985" cy="296550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C45D20-5C98-C24B-A887-A3788DEB157A}"/>
              </a:ext>
            </a:extLst>
          </p:cNvPr>
          <p:cNvSpPr txBox="1"/>
          <p:nvPr/>
        </p:nvSpPr>
        <p:spPr>
          <a:xfrm>
            <a:off x="269341" y="1909798"/>
            <a:ext cx="1099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/>
              <a:t>Decoder</a:t>
            </a:r>
            <a:endParaRPr kumimoji="1" lang="ko-KR" altLang="en-US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EEB92BA-8896-1040-A553-717ACBB2EF6C}"/>
              </a:ext>
            </a:extLst>
          </p:cNvPr>
          <p:cNvSpPr txBox="1"/>
          <p:nvPr/>
        </p:nvSpPr>
        <p:spPr>
          <a:xfrm>
            <a:off x="347870" y="2261056"/>
            <a:ext cx="5143267" cy="4140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600" dirty="0"/>
              <a:t>총 </a:t>
            </a:r>
            <a:r>
              <a:rPr kumimoji="1" lang="en-US" altLang="ko-KR" sz="1600" dirty="0"/>
              <a:t>N=6</a:t>
            </a:r>
            <a:r>
              <a:rPr kumimoji="1" lang="ko-KR" altLang="en-US" sz="1600" dirty="0"/>
              <a:t>개의 동일한 </a:t>
            </a:r>
            <a:r>
              <a:rPr kumimoji="1" lang="en-US" altLang="ko-KR" sz="1600" dirty="0"/>
              <a:t>layer(</a:t>
            </a:r>
            <a:r>
              <a:rPr kumimoji="1" lang="ko-KR" altLang="en-US" sz="1600" dirty="0" err="1"/>
              <a:t>블럭</a:t>
            </a:r>
            <a:r>
              <a:rPr kumimoji="1" lang="en-US" altLang="ko-KR" sz="1600" dirty="0"/>
              <a:t>)</a:t>
            </a:r>
            <a:r>
              <a:rPr kumimoji="1" lang="ko-KR" altLang="en-US" sz="1600" dirty="0" err="1"/>
              <a:t>으로</a:t>
            </a:r>
            <a:r>
              <a:rPr kumimoji="1" lang="ko-KR" altLang="en-US" sz="1600" dirty="0"/>
              <a:t> 구성되어 있다</a:t>
            </a:r>
            <a:r>
              <a:rPr kumimoji="1" lang="en-US" altLang="ko-KR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859648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43313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Attention Is All You Need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C3DEE5-136C-D244-90C1-E6A236B737CF}"/>
              </a:ext>
            </a:extLst>
          </p:cNvPr>
          <p:cNvSpPr txBox="1"/>
          <p:nvPr/>
        </p:nvSpPr>
        <p:spPr>
          <a:xfrm>
            <a:off x="269341" y="1262269"/>
            <a:ext cx="5235600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>
                <a:solidFill>
                  <a:schemeClr val="accent1"/>
                </a:solidFill>
              </a:rPr>
              <a:t>Model Architecture – Encoder Decoder Stacks</a:t>
            </a:r>
            <a:endParaRPr kumimoji="1" lang="ko-KR" altLang="en-US" b="1" dirty="0">
              <a:solidFill>
                <a:schemeClr val="accent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8E00A3-7AE6-464C-893F-83B039E89923}"/>
              </a:ext>
            </a:extLst>
          </p:cNvPr>
          <p:cNvSpPr txBox="1"/>
          <p:nvPr/>
        </p:nvSpPr>
        <p:spPr>
          <a:xfrm>
            <a:off x="347870" y="2261056"/>
            <a:ext cx="473206" cy="7834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16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5C69409-1E87-0743-A826-A654018011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8841" y="602538"/>
            <a:ext cx="3942171" cy="5652924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2C34E6B5-6248-AD4A-909A-6E332A1272A5}"/>
              </a:ext>
            </a:extLst>
          </p:cNvPr>
          <p:cNvSpPr/>
          <p:nvPr/>
        </p:nvSpPr>
        <p:spPr>
          <a:xfrm>
            <a:off x="9709926" y="1810871"/>
            <a:ext cx="1820985" cy="296550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C45D20-5C98-C24B-A887-A3788DEB157A}"/>
              </a:ext>
            </a:extLst>
          </p:cNvPr>
          <p:cNvSpPr txBox="1"/>
          <p:nvPr/>
        </p:nvSpPr>
        <p:spPr>
          <a:xfrm>
            <a:off x="269341" y="1909798"/>
            <a:ext cx="1099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/>
              <a:t>Decoder</a:t>
            </a:r>
            <a:endParaRPr kumimoji="1" lang="ko-KR" altLang="en-US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EEB92BA-8896-1040-A553-717ACBB2EF6C}"/>
              </a:ext>
            </a:extLst>
          </p:cNvPr>
          <p:cNvSpPr txBox="1"/>
          <p:nvPr/>
        </p:nvSpPr>
        <p:spPr>
          <a:xfrm>
            <a:off x="347870" y="2261056"/>
            <a:ext cx="6339108" cy="11527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600" dirty="0"/>
              <a:t>총 </a:t>
            </a:r>
            <a:r>
              <a:rPr kumimoji="1" lang="en-US" altLang="ko-KR" sz="1600" dirty="0"/>
              <a:t>N=6</a:t>
            </a:r>
            <a:r>
              <a:rPr kumimoji="1" lang="ko-KR" altLang="en-US" sz="1600" dirty="0"/>
              <a:t>개의 동일한 </a:t>
            </a:r>
            <a:r>
              <a:rPr kumimoji="1" lang="en-US" altLang="ko-KR" sz="1600" dirty="0"/>
              <a:t>layer(</a:t>
            </a:r>
            <a:r>
              <a:rPr kumimoji="1" lang="ko-KR" altLang="en-US" sz="1600" dirty="0" err="1"/>
              <a:t>블럭</a:t>
            </a:r>
            <a:r>
              <a:rPr kumimoji="1" lang="en-US" altLang="ko-KR" sz="1600" dirty="0"/>
              <a:t>)</a:t>
            </a:r>
            <a:r>
              <a:rPr kumimoji="1" lang="ko-KR" altLang="en-US" sz="1600" dirty="0" err="1"/>
              <a:t>으로</a:t>
            </a:r>
            <a:r>
              <a:rPr kumimoji="1" lang="ko-KR" altLang="en-US" sz="1600" dirty="0"/>
              <a:t> 구성되어 있다</a:t>
            </a:r>
            <a:r>
              <a:rPr kumimoji="1" lang="en-US" altLang="ko-KR" sz="1600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600" dirty="0"/>
              <a:t>Encoder </a:t>
            </a:r>
            <a:r>
              <a:rPr kumimoji="1" lang="ko-KR" altLang="en-US" sz="1600" dirty="0"/>
              <a:t>와 동일한</a:t>
            </a:r>
            <a:r>
              <a:rPr kumimoji="1" lang="en-US" altLang="ko-KR" sz="1600" dirty="0"/>
              <a:t> 2</a:t>
            </a:r>
            <a:r>
              <a:rPr kumimoji="1" lang="ko-KR" altLang="en-US" sz="1600" dirty="0"/>
              <a:t>개의 </a:t>
            </a:r>
            <a:r>
              <a:rPr kumimoji="1" lang="en-US" altLang="ko-KR" sz="1600" dirty="0"/>
              <a:t>sub-layer</a:t>
            </a:r>
            <a:r>
              <a:rPr kumimoji="1" lang="ko-KR" altLang="en-US" sz="1600" dirty="0"/>
              <a:t>에 추가로 </a:t>
            </a:r>
            <a:r>
              <a:rPr kumimoji="1" lang="en-US" altLang="ko-KR" sz="1600" dirty="0"/>
              <a:t>encoder output</a:t>
            </a:r>
            <a:r>
              <a:rPr kumimoji="1" lang="ko-KR" altLang="en-US" sz="1600" dirty="0"/>
              <a:t>과</a:t>
            </a:r>
            <a:br>
              <a:rPr kumimoji="1" lang="en-US" altLang="ko-KR" sz="1600" dirty="0"/>
            </a:br>
            <a:r>
              <a:rPr kumimoji="1" lang="en-US" altLang="ko-KR" sz="1600" dirty="0"/>
              <a:t>attention</a:t>
            </a:r>
            <a:r>
              <a:rPr kumimoji="1" lang="ko-KR" altLang="en-US" sz="1600" dirty="0"/>
              <a:t>을 구하는 </a:t>
            </a:r>
            <a:r>
              <a:rPr kumimoji="1" lang="en-US" altLang="ko-KR" sz="1600" dirty="0"/>
              <a:t>layer</a:t>
            </a:r>
            <a:r>
              <a:rPr kumimoji="1" lang="ko-KR" altLang="en-US" sz="1600" dirty="0"/>
              <a:t>가 추가되었다</a:t>
            </a:r>
            <a:r>
              <a:rPr kumimoji="1" lang="en-US" altLang="ko-KR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9200806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43313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Attention Is All You Need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C3DEE5-136C-D244-90C1-E6A236B737CF}"/>
              </a:ext>
            </a:extLst>
          </p:cNvPr>
          <p:cNvSpPr txBox="1"/>
          <p:nvPr/>
        </p:nvSpPr>
        <p:spPr>
          <a:xfrm>
            <a:off x="269341" y="1262269"/>
            <a:ext cx="5235600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>
                <a:solidFill>
                  <a:schemeClr val="accent1"/>
                </a:solidFill>
              </a:rPr>
              <a:t>Model Architecture – Encoder Decoder Stacks</a:t>
            </a:r>
            <a:endParaRPr kumimoji="1" lang="ko-KR" altLang="en-US" b="1" dirty="0">
              <a:solidFill>
                <a:schemeClr val="accent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8E00A3-7AE6-464C-893F-83B039E89923}"/>
              </a:ext>
            </a:extLst>
          </p:cNvPr>
          <p:cNvSpPr txBox="1"/>
          <p:nvPr/>
        </p:nvSpPr>
        <p:spPr>
          <a:xfrm>
            <a:off x="347870" y="2261056"/>
            <a:ext cx="473206" cy="7834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16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5C69409-1E87-0743-A826-A654018011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8841" y="602538"/>
            <a:ext cx="3942171" cy="5652924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2C34E6B5-6248-AD4A-909A-6E332A1272A5}"/>
              </a:ext>
            </a:extLst>
          </p:cNvPr>
          <p:cNvSpPr/>
          <p:nvPr/>
        </p:nvSpPr>
        <p:spPr>
          <a:xfrm>
            <a:off x="9709926" y="1810871"/>
            <a:ext cx="1820985" cy="296550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C45D20-5C98-C24B-A887-A3788DEB157A}"/>
              </a:ext>
            </a:extLst>
          </p:cNvPr>
          <p:cNvSpPr txBox="1"/>
          <p:nvPr/>
        </p:nvSpPr>
        <p:spPr>
          <a:xfrm>
            <a:off x="269341" y="1909798"/>
            <a:ext cx="1099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/>
              <a:t>Decoder</a:t>
            </a:r>
            <a:endParaRPr kumimoji="1" lang="ko-KR" altLang="en-US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EEB92BA-8896-1040-A553-717ACBB2EF6C}"/>
              </a:ext>
            </a:extLst>
          </p:cNvPr>
          <p:cNvSpPr txBox="1"/>
          <p:nvPr/>
        </p:nvSpPr>
        <p:spPr>
          <a:xfrm>
            <a:off x="347870" y="2261056"/>
            <a:ext cx="6690101" cy="18914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600" dirty="0"/>
              <a:t>총 </a:t>
            </a:r>
            <a:r>
              <a:rPr kumimoji="1" lang="en-US" altLang="ko-KR" sz="1600" dirty="0"/>
              <a:t>N=6</a:t>
            </a:r>
            <a:r>
              <a:rPr kumimoji="1" lang="ko-KR" altLang="en-US" sz="1600" dirty="0"/>
              <a:t>개의 동일한 </a:t>
            </a:r>
            <a:r>
              <a:rPr kumimoji="1" lang="en-US" altLang="ko-KR" sz="1600" dirty="0"/>
              <a:t>layer(</a:t>
            </a:r>
            <a:r>
              <a:rPr kumimoji="1" lang="ko-KR" altLang="en-US" sz="1600" dirty="0" err="1"/>
              <a:t>블럭</a:t>
            </a:r>
            <a:r>
              <a:rPr kumimoji="1" lang="en-US" altLang="ko-KR" sz="1600" dirty="0"/>
              <a:t>)</a:t>
            </a:r>
            <a:r>
              <a:rPr kumimoji="1" lang="ko-KR" altLang="en-US" sz="1600" dirty="0" err="1"/>
              <a:t>으로</a:t>
            </a:r>
            <a:r>
              <a:rPr kumimoji="1" lang="ko-KR" altLang="en-US" sz="1600" dirty="0"/>
              <a:t> 구성되어 있다</a:t>
            </a:r>
            <a:r>
              <a:rPr kumimoji="1" lang="en-US" altLang="ko-KR" sz="1600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600" dirty="0"/>
              <a:t>Encoder </a:t>
            </a:r>
            <a:r>
              <a:rPr kumimoji="1" lang="ko-KR" altLang="en-US" sz="1600" dirty="0"/>
              <a:t>와 동일한</a:t>
            </a:r>
            <a:r>
              <a:rPr kumimoji="1" lang="en-US" altLang="ko-KR" sz="1600" dirty="0"/>
              <a:t> 2</a:t>
            </a:r>
            <a:r>
              <a:rPr kumimoji="1" lang="ko-KR" altLang="en-US" sz="1600" dirty="0"/>
              <a:t>개의 </a:t>
            </a:r>
            <a:r>
              <a:rPr kumimoji="1" lang="en-US" altLang="ko-KR" sz="1600" dirty="0"/>
              <a:t>sub-layer</a:t>
            </a:r>
            <a:r>
              <a:rPr kumimoji="1" lang="ko-KR" altLang="en-US" sz="1600" dirty="0"/>
              <a:t>에 추가로 </a:t>
            </a:r>
            <a:r>
              <a:rPr kumimoji="1" lang="en-US" altLang="ko-KR" sz="1600" dirty="0"/>
              <a:t>encoder output</a:t>
            </a:r>
            <a:r>
              <a:rPr kumimoji="1" lang="ko-KR" altLang="en-US" sz="1600" dirty="0"/>
              <a:t>과</a:t>
            </a:r>
            <a:br>
              <a:rPr kumimoji="1" lang="en-US" altLang="ko-KR" sz="1600" dirty="0"/>
            </a:br>
            <a:r>
              <a:rPr kumimoji="1" lang="en-US" altLang="ko-KR" sz="1600" dirty="0"/>
              <a:t>attention</a:t>
            </a:r>
            <a:r>
              <a:rPr kumimoji="1" lang="ko-KR" altLang="en-US" sz="1600" dirty="0"/>
              <a:t>을 구하는 </a:t>
            </a:r>
            <a:r>
              <a:rPr kumimoji="1" lang="en-US" altLang="ko-KR" sz="1600" dirty="0"/>
              <a:t>layer</a:t>
            </a:r>
            <a:r>
              <a:rPr kumimoji="1" lang="ko-KR" altLang="en-US" sz="1600" dirty="0"/>
              <a:t>가 추가되었다</a:t>
            </a:r>
            <a:r>
              <a:rPr kumimoji="1" lang="en-US" altLang="ko-KR" sz="1600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600" dirty="0"/>
              <a:t>Encoder</a:t>
            </a:r>
            <a:r>
              <a:rPr kumimoji="1" lang="ko-KR" altLang="en-US" sz="1600" dirty="0"/>
              <a:t>와 마찬가지로 </a:t>
            </a:r>
            <a:r>
              <a:rPr kumimoji="1" lang="en-US" altLang="ko-KR" sz="1600" dirty="0"/>
              <a:t>residual connection</a:t>
            </a:r>
            <a:r>
              <a:rPr kumimoji="1" lang="ko-KR" altLang="en-US" sz="1600" dirty="0"/>
              <a:t>과 </a:t>
            </a:r>
            <a:r>
              <a:rPr kumimoji="1" lang="en-US" altLang="ko-KR" sz="1600" dirty="0"/>
              <a:t>layer normalization</a:t>
            </a:r>
            <a:r>
              <a:rPr kumimoji="1" lang="ko-KR" altLang="en-US" sz="1600" dirty="0"/>
              <a:t>을</a:t>
            </a:r>
            <a:br>
              <a:rPr kumimoji="1" lang="en-US" altLang="ko-KR" sz="1600" dirty="0"/>
            </a:br>
            <a:r>
              <a:rPr kumimoji="1" lang="ko-KR" altLang="en-US" sz="1600" dirty="0"/>
              <a:t>사용했다</a:t>
            </a:r>
            <a:r>
              <a:rPr kumimoji="1" lang="en-US" altLang="ko-KR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898337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27118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History of NMT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EEDE11-620E-2449-BD97-B038438601C6}"/>
              </a:ext>
            </a:extLst>
          </p:cNvPr>
          <p:cNvSpPr txBox="1"/>
          <p:nvPr/>
        </p:nvSpPr>
        <p:spPr>
          <a:xfrm>
            <a:off x="288235" y="1182757"/>
            <a:ext cx="4039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chemeClr val="accent1"/>
                </a:solidFill>
              </a:rPr>
              <a:t>Phase 1: Enhancing the performance</a:t>
            </a:r>
            <a:endParaRPr kumimoji="1" lang="ko-KR" altLang="en-US" dirty="0">
              <a:solidFill>
                <a:schemeClr val="accent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EA0C27-8912-3949-809D-E6AFEC56E541}"/>
              </a:ext>
            </a:extLst>
          </p:cNvPr>
          <p:cNvSpPr txBox="1"/>
          <p:nvPr/>
        </p:nvSpPr>
        <p:spPr>
          <a:xfrm>
            <a:off x="367748" y="1908313"/>
            <a:ext cx="8090805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ko-KR" b="1" dirty="0"/>
              <a:t>Neural machine translation by jointly learning to align and translate.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7F63A86-7D98-A141-BE94-CBC0CFC6EC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1037" y="3134327"/>
            <a:ext cx="3429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98171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43313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Attention Is All You Need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C3DEE5-136C-D244-90C1-E6A236B737CF}"/>
              </a:ext>
            </a:extLst>
          </p:cNvPr>
          <p:cNvSpPr txBox="1"/>
          <p:nvPr/>
        </p:nvSpPr>
        <p:spPr>
          <a:xfrm>
            <a:off x="269341" y="1262269"/>
            <a:ext cx="5235600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>
                <a:solidFill>
                  <a:schemeClr val="accent1"/>
                </a:solidFill>
              </a:rPr>
              <a:t>Model Architecture – Encoder Decoder Stacks</a:t>
            </a:r>
            <a:endParaRPr kumimoji="1" lang="ko-KR" altLang="en-US" b="1" dirty="0">
              <a:solidFill>
                <a:schemeClr val="accent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8E00A3-7AE6-464C-893F-83B039E89923}"/>
              </a:ext>
            </a:extLst>
          </p:cNvPr>
          <p:cNvSpPr txBox="1"/>
          <p:nvPr/>
        </p:nvSpPr>
        <p:spPr>
          <a:xfrm>
            <a:off x="347870" y="2261056"/>
            <a:ext cx="473206" cy="7834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16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5C69409-1E87-0743-A826-A654018011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8841" y="602538"/>
            <a:ext cx="3942171" cy="5652924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2C34E6B5-6248-AD4A-909A-6E332A1272A5}"/>
              </a:ext>
            </a:extLst>
          </p:cNvPr>
          <p:cNvSpPr/>
          <p:nvPr/>
        </p:nvSpPr>
        <p:spPr>
          <a:xfrm>
            <a:off x="9709926" y="1810871"/>
            <a:ext cx="1820985" cy="296550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C45D20-5C98-C24B-A887-A3788DEB157A}"/>
              </a:ext>
            </a:extLst>
          </p:cNvPr>
          <p:cNvSpPr txBox="1"/>
          <p:nvPr/>
        </p:nvSpPr>
        <p:spPr>
          <a:xfrm>
            <a:off x="269341" y="1909798"/>
            <a:ext cx="1099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/>
              <a:t>Decoder</a:t>
            </a:r>
            <a:endParaRPr kumimoji="1" lang="ko-KR" altLang="en-US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EEB92BA-8896-1040-A553-717ACBB2EF6C}"/>
              </a:ext>
            </a:extLst>
          </p:cNvPr>
          <p:cNvSpPr txBox="1"/>
          <p:nvPr/>
        </p:nvSpPr>
        <p:spPr>
          <a:xfrm>
            <a:off x="347870" y="2261056"/>
            <a:ext cx="6690101" cy="33687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600" dirty="0"/>
              <a:t>총 </a:t>
            </a:r>
            <a:r>
              <a:rPr kumimoji="1" lang="en-US" altLang="ko-KR" sz="1600" dirty="0"/>
              <a:t>N=6</a:t>
            </a:r>
            <a:r>
              <a:rPr kumimoji="1" lang="ko-KR" altLang="en-US" sz="1600" dirty="0"/>
              <a:t>개의 동일한 </a:t>
            </a:r>
            <a:r>
              <a:rPr kumimoji="1" lang="en-US" altLang="ko-KR" sz="1600" dirty="0"/>
              <a:t>layer(</a:t>
            </a:r>
            <a:r>
              <a:rPr kumimoji="1" lang="ko-KR" altLang="en-US" sz="1600" dirty="0" err="1"/>
              <a:t>블럭</a:t>
            </a:r>
            <a:r>
              <a:rPr kumimoji="1" lang="en-US" altLang="ko-KR" sz="1600" dirty="0"/>
              <a:t>)</a:t>
            </a:r>
            <a:r>
              <a:rPr kumimoji="1" lang="ko-KR" altLang="en-US" sz="1600" dirty="0" err="1"/>
              <a:t>으로</a:t>
            </a:r>
            <a:r>
              <a:rPr kumimoji="1" lang="ko-KR" altLang="en-US" sz="1600" dirty="0"/>
              <a:t> 구성되어 있다</a:t>
            </a:r>
            <a:r>
              <a:rPr kumimoji="1" lang="en-US" altLang="ko-KR" sz="1600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600" dirty="0"/>
              <a:t>Encoder </a:t>
            </a:r>
            <a:r>
              <a:rPr kumimoji="1" lang="ko-KR" altLang="en-US" sz="1600" dirty="0"/>
              <a:t>와 동일한</a:t>
            </a:r>
            <a:r>
              <a:rPr kumimoji="1" lang="en-US" altLang="ko-KR" sz="1600" dirty="0"/>
              <a:t> 2</a:t>
            </a:r>
            <a:r>
              <a:rPr kumimoji="1" lang="ko-KR" altLang="en-US" sz="1600" dirty="0"/>
              <a:t>개의 </a:t>
            </a:r>
            <a:r>
              <a:rPr kumimoji="1" lang="en-US" altLang="ko-KR" sz="1600" dirty="0"/>
              <a:t>sub-layer</a:t>
            </a:r>
            <a:r>
              <a:rPr kumimoji="1" lang="ko-KR" altLang="en-US" sz="1600" dirty="0"/>
              <a:t>에 추가로 </a:t>
            </a:r>
            <a:r>
              <a:rPr kumimoji="1" lang="en-US" altLang="ko-KR" sz="1600" dirty="0"/>
              <a:t>encoder output</a:t>
            </a:r>
            <a:r>
              <a:rPr kumimoji="1" lang="ko-KR" altLang="en-US" sz="1600" dirty="0"/>
              <a:t>과</a:t>
            </a:r>
            <a:br>
              <a:rPr kumimoji="1" lang="en-US" altLang="ko-KR" sz="1600" dirty="0"/>
            </a:br>
            <a:r>
              <a:rPr kumimoji="1" lang="en-US" altLang="ko-KR" sz="1600" dirty="0"/>
              <a:t>attention</a:t>
            </a:r>
            <a:r>
              <a:rPr kumimoji="1" lang="ko-KR" altLang="en-US" sz="1600" dirty="0"/>
              <a:t>을 구하는 </a:t>
            </a:r>
            <a:r>
              <a:rPr kumimoji="1" lang="en-US" altLang="ko-KR" sz="1600" dirty="0"/>
              <a:t>layer</a:t>
            </a:r>
            <a:r>
              <a:rPr kumimoji="1" lang="ko-KR" altLang="en-US" sz="1600" dirty="0"/>
              <a:t>가 추가되었다</a:t>
            </a:r>
            <a:r>
              <a:rPr kumimoji="1" lang="en-US" altLang="ko-KR" sz="1600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600" dirty="0"/>
              <a:t>Encoder</a:t>
            </a:r>
            <a:r>
              <a:rPr kumimoji="1" lang="ko-KR" altLang="en-US" sz="1600" dirty="0"/>
              <a:t>와 마찬가지로 </a:t>
            </a:r>
            <a:r>
              <a:rPr kumimoji="1" lang="en-US" altLang="ko-KR" sz="1600" dirty="0"/>
              <a:t>residual connection</a:t>
            </a:r>
            <a:r>
              <a:rPr kumimoji="1" lang="ko-KR" altLang="en-US" sz="1600" dirty="0"/>
              <a:t>과 </a:t>
            </a:r>
            <a:r>
              <a:rPr kumimoji="1" lang="en-US" altLang="ko-KR" sz="1600" dirty="0"/>
              <a:t>layer normalization</a:t>
            </a:r>
            <a:r>
              <a:rPr kumimoji="1" lang="ko-KR" altLang="en-US" sz="1600" dirty="0"/>
              <a:t>을</a:t>
            </a:r>
            <a:br>
              <a:rPr kumimoji="1" lang="en-US" altLang="ko-KR" sz="1600" dirty="0"/>
            </a:br>
            <a:r>
              <a:rPr kumimoji="1" lang="ko-KR" altLang="en-US" sz="1600" dirty="0"/>
              <a:t>사용했다</a:t>
            </a:r>
            <a:r>
              <a:rPr kumimoji="1" lang="en-US" altLang="ko-KR" sz="1600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600" dirty="0"/>
              <a:t>Self-Attention</a:t>
            </a:r>
            <a:r>
              <a:rPr kumimoji="1" lang="ko-KR" altLang="en-US" sz="1600" dirty="0"/>
              <a:t>부분에 </a:t>
            </a:r>
            <a:r>
              <a:rPr kumimoji="1" lang="en-US" altLang="ko-KR" sz="1600" dirty="0"/>
              <a:t>masking</a:t>
            </a:r>
            <a:r>
              <a:rPr kumimoji="1" lang="ko-KR" altLang="en-US" sz="1600" dirty="0"/>
              <a:t>을 추가했다</a:t>
            </a:r>
            <a:r>
              <a:rPr kumimoji="1" lang="en-US" altLang="ko-KR" sz="1600" dirty="0"/>
              <a:t>(subsequent masking)</a:t>
            </a:r>
          </a:p>
          <a:p>
            <a:pPr lvl="1">
              <a:lnSpc>
                <a:spcPct val="150000"/>
              </a:lnSpc>
            </a:pPr>
            <a:endParaRPr kumimoji="1"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211283792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43313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Attention Is All You Need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C3DEE5-136C-D244-90C1-E6A236B737CF}"/>
              </a:ext>
            </a:extLst>
          </p:cNvPr>
          <p:cNvSpPr txBox="1"/>
          <p:nvPr/>
        </p:nvSpPr>
        <p:spPr>
          <a:xfrm>
            <a:off x="269341" y="1262269"/>
            <a:ext cx="5235600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>
                <a:solidFill>
                  <a:schemeClr val="accent1"/>
                </a:solidFill>
              </a:rPr>
              <a:t>Model Architecture – Encoder Decoder Stacks</a:t>
            </a:r>
            <a:endParaRPr kumimoji="1" lang="ko-KR" altLang="en-US" b="1" dirty="0">
              <a:solidFill>
                <a:schemeClr val="accent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8E00A3-7AE6-464C-893F-83B039E89923}"/>
              </a:ext>
            </a:extLst>
          </p:cNvPr>
          <p:cNvSpPr txBox="1"/>
          <p:nvPr/>
        </p:nvSpPr>
        <p:spPr>
          <a:xfrm>
            <a:off x="347870" y="2261056"/>
            <a:ext cx="473206" cy="7834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16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5C69409-1E87-0743-A826-A654018011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8841" y="602538"/>
            <a:ext cx="3942171" cy="5652924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2C34E6B5-6248-AD4A-909A-6E332A1272A5}"/>
              </a:ext>
            </a:extLst>
          </p:cNvPr>
          <p:cNvSpPr/>
          <p:nvPr/>
        </p:nvSpPr>
        <p:spPr>
          <a:xfrm>
            <a:off x="9709926" y="1810871"/>
            <a:ext cx="1820985" cy="296550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C45D20-5C98-C24B-A887-A3788DEB157A}"/>
              </a:ext>
            </a:extLst>
          </p:cNvPr>
          <p:cNvSpPr txBox="1"/>
          <p:nvPr/>
        </p:nvSpPr>
        <p:spPr>
          <a:xfrm>
            <a:off x="269341" y="1909798"/>
            <a:ext cx="1099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/>
              <a:t>Decoder</a:t>
            </a:r>
            <a:endParaRPr kumimoji="1" lang="ko-KR" altLang="en-US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EEB92BA-8896-1040-A553-717ACBB2EF6C}"/>
              </a:ext>
            </a:extLst>
          </p:cNvPr>
          <p:cNvSpPr txBox="1"/>
          <p:nvPr/>
        </p:nvSpPr>
        <p:spPr>
          <a:xfrm>
            <a:off x="347870" y="2261056"/>
            <a:ext cx="6690101" cy="37380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600" dirty="0"/>
              <a:t>총 </a:t>
            </a:r>
            <a:r>
              <a:rPr kumimoji="1" lang="en-US" altLang="ko-KR" sz="1600" dirty="0"/>
              <a:t>N=6</a:t>
            </a:r>
            <a:r>
              <a:rPr kumimoji="1" lang="ko-KR" altLang="en-US" sz="1600" dirty="0"/>
              <a:t>개의 동일한 </a:t>
            </a:r>
            <a:r>
              <a:rPr kumimoji="1" lang="en-US" altLang="ko-KR" sz="1600" dirty="0"/>
              <a:t>layer(</a:t>
            </a:r>
            <a:r>
              <a:rPr kumimoji="1" lang="ko-KR" altLang="en-US" sz="1600" dirty="0" err="1"/>
              <a:t>블럭</a:t>
            </a:r>
            <a:r>
              <a:rPr kumimoji="1" lang="en-US" altLang="ko-KR" sz="1600" dirty="0"/>
              <a:t>)</a:t>
            </a:r>
            <a:r>
              <a:rPr kumimoji="1" lang="ko-KR" altLang="en-US" sz="1600" dirty="0" err="1"/>
              <a:t>으로</a:t>
            </a:r>
            <a:r>
              <a:rPr kumimoji="1" lang="ko-KR" altLang="en-US" sz="1600" dirty="0"/>
              <a:t> 구성되어 있다</a:t>
            </a:r>
            <a:r>
              <a:rPr kumimoji="1" lang="en-US" altLang="ko-KR" sz="1600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600" dirty="0"/>
              <a:t>Encoder </a:t>
            </a:r>
            <a:r>
              <a:rPr kumimoji="1" lang="ko-KR" altLang="en-US" sz="1600" dirty="0"/>
              <a:t>와 동일한</a:t>
            </a:r>
            <a:r>
              <a:rPr kumimoji="1" lang="en-US" altLang="ko-KR" sz="1600" dirty="0"/>
              <a:t> 2</a:t>
            </a:r>
            <a:r>
              <a:rPr kumimoji="1" lang="ko-KR" altLang="en-US" sz="1600" dirty="0"/>
              <a:t>개의 </a:t>
            </a:r>
            <a:r>
              <a:rPr kumimoji="1" lang="en-US" altLang="ko-KR" sz="1600" dirty="0"/>
              <a:t>sub-layer</a:t>
            </a:r>
            <a:r>
              <a:rPr kumimoji="1" lang="ko-KR" altLang="en-US" sz="1600" dirty="0"/>
              <a:t>에 추가로 </a:t>
            </a:r>
            <a:r>
              <a:rPr kumimoji="1" lang="en-US" altLang="ko-KR" sz="1600" dirty="0"/>
              <a:t>encoder output</a:t>
            </a:r>
            <a:r>
              <a:rPr kumimoji="1" lang="ko-KR" altLang="en-US" sz="1600" dirty="0"/>
              <a:t>과</a:t>
            </a:r>
            <a:br>
              <a:rPr kumimoji="1" lang="en-US" altLang="ko-KR" sz="1600" dirty="0"/>
            </a:br>
            <a:r>
              <a:rPr kumimoji="1" lang="en-US" altLang="ko-KR" sz="1600" dirty="0"/>
              <a:t>attention</a:t>
            </a:r>
            <a:r>
              <a:rPr kumimoji="1" lang="ko-KR" altLang="en-US" sz="1600" dirty="0"/>
              <a:t>을 구하는 </a:t>
            </a:r>
            <a:r>
              <a:rPr kumimoji="1" lang="en-US" altLang="ko-KR" sz="1600" dirty="0"/>
              <a:t>layer</a:t>
            </a:r>
            <a:r>
              <a:rPr kumimoji="1" lang="ko-KR" altLang="en-US" sz="1600" dirty="0"/>
              <a:t>가 추가되었다</a:t>
            </a:r>
            <a:r>
              <a:rPr kumimoji="1" lang="en-US" altLang="ko-KR" sz="1600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600" dirty="0"/>
              <a:t>Encoder</a:t>
            </a:r>
            <a:r>
              <a:rPr kumimoji="1" lang="ko-KR" altLang="en-US" sz="1600" dirty="0"/>
              <a:t>와 마찬가지로 </a:t>
            </a:r>
            <a:r>
              <a:rPr kumimoji="1" lang="en-US" altLang="ko-KR" sz="1600" dirty="0"/>
              <a:t>residual connection</a:t>
            </a:r>
            <a:r>
              <a:rPr kumimoji="1" lang="ko-KR" altLang="en-US" sz="1600" dirty="0"/>
              <a:t>과 </a:t>
            </a:r>
            <a:r>
              <a:rPr kumimoji="1" lang="en-US" altLang="ko-KR" sz="1600" dirty="0"/>
              <a:t>layer normalization</a:t>
            </a:r>
            <a:r>
              <a:rPr kumimoji="1" lang="ko-KR" altLang="en-US" sz="1600" dirty="0"/>
              <a:t>을</a:t>
            </a:r>
            <a:br>
              <a:rPr kumimoji="1" lang="en-US" altLang="ko-KR" sz="1600" dirty="0"/>
            </a:br>
            <a:r>
              <a:rPr kumimoji="1" lang="ko-KR" altLang="en-US" sz="1600" dirty="0"/>
              <a:t>사용했다</a:t>
            </a:r>
            <a:r>
              <a:rPr kumimoji="1" lang="en-US" altLang="ko-KR" sz="1600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600" dirty="0"/>
              <a:t>Self-Attention</a:t>
            </a:r>
            <a:r>
              <a:rPr kumimoji="1" lang="ko-KR" altLang="en-US" sz="1600" dirty="0"/>
              <a:t>부분에 </a:t>
            </a:r>
            <a:r>
              <a:rPr kumimoji="1" lang="en-US" altLang="ko-KR" sz="1600" dirty="0"/>
              <a:t>masking</a:t>
            </a:r>
            <a:r>
              <a:rPr kumimoji="1" lang="ko-KR" altLang="en-US" sz="1600" dirty="0"/>
              <a:t>을 추가했다</a:t>
            </a:r>
            <a:r>
              <a:rPr kumimoji="1" lang="en-US" altLang="ko-KR" sz="1600" dirty="0"/>
              <a:t>(subsequent masking)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600" i="1" dirty="0"/>
              <a:t>t</a:t>
            </a:r>
            <a:r>
              <a:rPr kumimoji="1" lang="en-US" altLang="ko-KR" sz="1600" dirty="0"/>
              <a:t>  step</a:t>
            </a:r>
            <a:r>
              <a:rPr kumimoji="1" lang="ko-KR" altLang="en-US" sz="1600" dirty="0"/>
              <a:t> 예측 시 </a:t>
            </a:r>
            <a:r>
              <a:rPr kumimoji="1" lang="en-US" altLang="ko-KR" sz="1600" i="1" dirty="0"/>
              <a:t>t</a:t>
            </a:r>
            <a:r>
              <a:rPr kumimoji="1" lang="en-US" altLang="ko-KR" sz="1600" dirty="0"/>
              <a:t>  step </a:t>
            </a:r>
            <a:r>
              <a:rPr kumimoji="1" lang="ko-KR" altLang="en-US" sz="1600" dirty="0"/>
              <a:t>이후의 값을 이용하지 못하도록</a:t>
            </a:r>
            <a:endParaRPr kumimoji="1"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400203841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43313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Attention Is All You Need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C3DEE5-136C-D244-90C1-E6A236B737CF}"/>
              </a:ext>
            </a:extLst>
          </p:cNvPr>
          <p:cNvSpPr txBox="1"/>
          <p:nvPr/>
        </p:nvSpPr>
        <p:spPr>
          <a:xfrm>
            <a:off x="269341" y="1262269"/>
            <a:ext cx="3625351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>
                <a:solidFill>
                  <a:schemeClr val="accent1"/>
                </a:solidFill>
              </a:rPr>
              <a:t>Model Architecture – Attention</a:t>
            </a:r>
            <a:endParaRPr kumimoji="1" lang="ko-KR" altLang="en-US" b="1" dirty="0">
              <a:solidFill>
                <a:schemeClr val="accent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8E00A3-7AE6-464C-893F-83B039E89923}"/>
              </a:ext>
            </a:extLst>
          </p:cNvPr>
          <p:cNvSpPr txBox="1"/>
          <p:nvPr/>
        </p:nvSpPr>
        <p:spPr>
          <a:xfrm>
            <a:off x="347870" y="2261056"/>
            <a:ext cx="473206" cy="7834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16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5C69409-1E87-0743-A826-A654018011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8841" y="602538"/>
            <a:ext cx="3942171" cy="5652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19682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43313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Attention Is All You Need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C3DEE5-136C-D244-90C1-E6A236B737CF}"/>
              </a:ext>
            </a:extLst>
          </p:cNvPr>
          <p:cNvSpPr txBox="1"/>
          <p:nvPr/>
        </p:nvSpPr>
        <p:spPr>
          <a:xfrm>
            <a:off x="269341" y="1262269"/>
            <a:ext cx="3625351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>
                <a:solidFill>
                  <a:schemeClr val="accent1"/>
                </a:solidFill>
              </a:rPr>
              <a:t>Model Architecture – Attention</a:t>
            </a:r>
            <a:endParaRPr kumimoji="1" lang="ko-KR" altLang="en-US" b="1" dirty="0">
              <a:solidFill>
                <a:schemeClr val="accent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8E00A3-7AE6-464C-893F-83B039E89923}"/>
              </a:ext>
            </a:extLst>
          </p:cNvPr>
          <p:cNvSpPr txBox="1"/>
          <p:nvPr/>
        </p:nvSpPr>
        <p:spPr>
          <a:xfrm>
            <a:off x="347870" y="2261056"/>
            <a:ext cx="473206" cy="7834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16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5C69409-1E87-0743-A826-A654018011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8841" y="602538"/>
            <a:ext cx="3942171" cy="565292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15BD263-D595-224A-A8A3-B1B871CDB01B}"/>
              </a:ext>
            </a:extLst>
          </p:cNvPr>
          <p:cNvSpPr txBox="1"/>
          <p:nvPr/>
        </p:nvSpPr>
        <p:spPr>
          <a:xfrm>
            <a:off x="269341" y="1909798"/>
            <a:ext cx="2476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/>
              <a:t>Scaled-dot Attention</a:t>
            </a:r>
            <a:endParaRPr kumimoji="1"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03185032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43313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Attention Is All You Need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C3DEE5-136C-D244-90C1-E6A236B737CF}"/>
              </a:ext>
            </a:extLst>
          </p:cNvPr>
          <p:cNvSpPr txBox="1"/>
          <p:nvPr/>
        </p:nvSpPr>
        <p:spPr>
          <a:xfrm>
            <a:off x="269341" y="1262269"/>
            <a:ext cx="3625351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>
                <a:solidFill>
                  <a:schemeClr val="accent1"/>
                </a:solidFill>
              </a:rPr>
              <a:t>Model Architecture – Attention</a:t>
            </a:r>
            <a:endParaRPr kumimoji="1" lang="ko-KR" altLang="en-US" b="1" dirty="0">
              <a:solidFill>
                <a:schemeClr val="accent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8E00A3-7AE6-464C-893F-83B039E89923}"/>
              </a:ext>
            </a:extLst>
          </p:cNvPr>
          <p:cNvSpPr txBox="1"/>
          <p:nvPr/>
        </p:nvSpPr>
        <p:spPr>
          <a:xfrm>
            <a:off x="347870" y="2261056"/>
            <a:ext cx="473206" cy="7834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16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5C69409-1E87-0743-A826-A654018011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8841" y="602538"/>
            <a:ext cx="3942171" cy="565292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15BD263-D595-224A-A8A3-B1B871CDB01B}"/>
              </a:ext>
            </a:extLst>
          </p:cNvPr>
          <p:cNvSpPr txBox="1"/>
          <p:nvPr/>
        </p:nvSpPr>
        <p:spPr>
          <a:xfrm>
            <a:off x="269341" y="1909798"/>
            <a:ext cx="2476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/>
              <a:t>Scaled-dot Attention</a:t>
            </a:r>
            <a:endParaRPr kumimoji="1" lang="ko-KR" altLang="en-US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F0603E2-0E98-A14B-AE7B-1A6545BC90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870" y="2630388"/>
            <a:ext cx="3793824" cy="693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95396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43313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Attention Is All You Need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C3DEE5-136C-D244-90C1-E6A236B737CF}"/>
              </a:ext>
            </a:extLst>
          </p:cNvPr>
          <p:cNvSpPr txBox="1"/>
          <p:nvPr/>
        </p:nvSpPr>
        <p:spPr>
          <a:xfrm>
            <a:off x="269341" y="1262269"/>
            <a:ext cx="3625351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>
                <a:solidFill>
                  <a:schemeClr val="accent1"/>
                </a:solidFill>
              </a:rPr>
              <a:t>Model Architecture – Attention</a:t>
            </a:r>
            <a:endParaRPr kumimoji="1" lang="ko-KR" altLang="en-US" b="1" dirty="0">
              <a:solidFill>
                <a:schemeClr val="accent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8E00A3-7AE6-464C-893F-83B039E89923}"/>
              </a:ext>
            </a:extLst>
          </p:cNvPr>
          <p:cNvSpPr txBox="1"/>
          <p:nvPr/>
        </p:nvSpPr>
        <p:spPr>
          <a:xfrm>
            <a:off x="347870" y="2261056"/>
            <a:ext cx="473206" cy="7834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16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5C69409-1E87-0743-A826-A654018011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8841" y="602538"/>
            <a:ext cx="3942171" cy="565292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15BD263-D595-224A-A8A3-B1B871CDB01B}"/>
              </a:ext>
            </a:extLst>
          </p:cNvPr>
          <p:cNvSpPr txBox="1"/>
          <p:nvPr/>
        </p:nvSpPr>
        <p:spPr>
          <a:xfrm>
            <a:off x="269341" y="1909798"/>
            <a:ext cx="2553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/>
              <a:t>Multi-Head Attention</a:t>
            </a:r>
            <a:endParaRPr kumimoji="1"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91788380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43313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Attention Is All You Need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C3DEE5-136C-D244-90C1-E6A236B737CF}"/>
              </a:ext>
            </a:extLst>
          </p:cNvPr>
          <p:cNvSpPr txBox="1"/>
          <p:nvPr/>
        </p:nvSpPr>
        <p:spPr>
          <a:xfrm>
            <a:off x="269341" y="1262269"/>
            <a:ext cx="3625351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>
                <a:solidFill>
                  <a:schemeClr val="accent1"/>
                </a:solidFill>
              </a:rPr>
              <a:t>Model Architecture – Attention</a:t>
            </a:r>
            <a:endParaRPr kumimoji="1" lang="ko-KR" altLang="en-US" b="1" dirty="0">
              <a:solidFill>
                <a:schemeClr val="accent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8E00A3-7AE6-464C-893F-83B039E89923}"/>
              </a:ext>
            </a:extLst>
          </p:cNvPr>
          <p:cNvSpPr txBox="1"/>
          <p:nvPr/>
        </p:nvSpPr>
        <p:spPr>
          <a:xfrm>
            <a:off x="347870" y="2261056"/>
            <a:ext cx="473206" cy="7834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16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5C69409-1E87-0743-A826-A654018011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8841" y="602538"/>
            <a:ext cx="3942171" cy="565292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15BD263-D595-224A-A8A3-B1B871CDB01B}"/>
              </a:ext>
            </a:extLst>
          </p:cNvPr>
          <p:cNvSpPr txBox="1"/>
          <p:nvPr/>
        </p:nvSpPr>
        <p:spPr>
          <a:xfrm>
            <a:off x="269341" y="1909798"/>
            <a:ext cx="2553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/>
              <a:t>Multi-Head Attention</a:t>
            </a:r>
            <a:endParaRPr kumimoji="1" lang="ko-KR" altLang="en-US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17392E9-069B-554E-AA2E-641A3AED37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827" y="2631313"/>
            <a:ext cx="4611221" cy="746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29737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43313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Attention Is All You Need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C3DEE5-136C-D244-90C1-E6A236B737CF}"/>
              </a:ext>
            </a:extLst>
          </p:cNvPr>
          <p:cNvSpPr txBox="1"/>
          <p:nvPr/>
        </p:nvSpPr>
        <p:spPr>
          <a:xfrm>
            <a:off x="269341" y="1262269"/>
            <a:ext cx="3625351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>
                <a:solidFill>
                  <a:schemeClr val="accent1"/>
                </a:solidFill>
              </a:rPr>
              <a:t>Model Architecture – Attention</a:t>
            </a:r>
            <a:endParaRPr kumimoji="1" lang="ko-KR" altLang="en-US" b="1" dirty="0">
              <a:solidFill>
                <a:schemeClr val="accent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8E00A3-7AE6-464C-893F-83B039E89923}"/>
              </a:ext>
            </a:extLst>
          </p:cNvPr>
          <p:cNvSpPr txBox="1"/>
          <p:nvPr/>
        </p:nvSpPr>
        <p:spPr>
          <a:xfrm>
            <a:off x="347870" y="2261056"/>
            <a:ext cx="473206" cy="7834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16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5C69409-1E87-0743-A826-A654018011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8841" y="602538"/>
            <a:ext cx="3942171" cy="565292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15BD263-D595-224A-A8A3-B1B871CDB01B}"/>
              </a:ext>
            </a:extLst>
          </p:cNvPr>
          <p:cNvSpPr txBox="1"/>
          <p:nvPr/>
        </p:nvSpPr>
        <p:spPr>
          <a:xfrm>
            <a:off x="269341" y="1909798"/>
            <a:ext cx="4495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/>
              <a:t>Applications of Attention in our Model</a:t>
            </a:r>
            <a:endParaRPr kumimoji="1"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409268323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43313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Attention Is All You Need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C3DEE5-136C-D244-90C1-E6A236B737CF}"/>
              </a:ext>
            </a:extLst>
          </p:cNvPr>
          <p:cNvSpPr txBox="1"/>
          <p:nvPr/>
        </p:nvSpPr>
        <p:spPr>
          <a:xfrm>
            <a:off x="269341" y="1262269"/>
            <a:ext cx="3625351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>
                <a:solidFill>
                  <a:schemeClr val="accent1"/>
                </a:solidFill>
              </a:rPr>
              <a:t>Model Architecture – Attention</a:t>
            </a:r>
            <a:endParaRPr kumimoji="1" lang="ko-KR" altLang="en-US" b="1" dirty="0">
              <a:solidFill>
                <a:schemeClr val="accent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8E00A3-7AE6-464C-893F-83B039E89923}"/>
              </a:ext>
            </a:extLst>
          </p:cNvPr>
          <p:cNvSpPr txBox="1"/>
          <p:nvPr/>
        </p:nvSpPr>
        <p:spPr>
          <a:xfrm>
            <a:off x="347870" y="2261056"/>
            <a:ext cx="473206" cy="7834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16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5C69409-1E87-0743-A826-A654018011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8841" y="602538"/>
            <a:ext cx="3942171" cy="565292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15BD263-D595-224A-A8A3-B1B871CDB01B}"/>
              </a:ext>
            </a:extLst>
          </p:cNvPr>
          <p:cNvSpPr txBox="1"/>
          <p:nvPr/>
        </p:nvSpPr>
        <p:spPr>
          <a:xfrm>
            <a:off x="269341" y="1909798"/>
            <a:ext cx="4495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/>
              <a:t>Applications of Attention in our Model</a:t>
            </a:r>
            <a:endParaRPr kumimoji="1" lang="ko-KR" altLang="en-US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9612421-4B16-3944-B7F2-F9954F755806}"/>
              </a:ext>
            </a:extLst>
          </p:cNvPr>
          <p:cNvSpPr txBox="1"/>
          <p:nvPr/>
        </p:nvSpPr>
        <p:spPr>
          <a:xfrm>
            <a:off x="347870" y="2261056"/>
            <a:ext cx="7252050" cy="11527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600" dirty="0"/>
              <a:t>In ”Encoder-Decoder Attention Layer” query</a:t>
            </a:r>
            <a:r>
              <a:rPr kumimoji="1" lang="ko-KR" altLang="en-US" sz="1600" dirty="0"/>
              <a:t>는 </a:t>
            </a:r>
            <a:r>
              <a:rPr kumimoji="1" lang="en-US" altLang="ko-KR" sz="1600" dirty="0"/>
              <a:t>decoder</a:t>
            </a:r>
            <a:r>
              <a:rPr kumimoji="1" lang="ko-KR" altLang="en-US" sz="1600" dirty="0"/>
              <a:t>의 이전 </a:t>
            </a:r>
            <a:r>
              <a:rPr kumimoji="1" lang="en-US" altLang="ko-KR" sz="1600" dirty="0"/>
              <a:t>layer</a:t>
            </a:r>
            <a:r>
              <a:rPr kumimoji="1" lang="ko-KR" altLang="en-US" sz="1600" dirty="0"/>
              <a:t>에서</a:t>
            </a:r>
            <a:br>
              <a:rPr kumimoji="1" lang="en-US" altLang="ko-KR" sz="1600" dirty="0"/>
            </a:br>
            <a:r>
              <a:rPr kumimoji="1" lang="ko-KR" altLang="en-US" sz="1600" dirty="0"/>
              <a:t>오고 </a:t>
            </a:r>
            <a:r>
              <a:rPr kumimoji="1" lang="en-US" altLang="ko-KR" sz="1600" dirty="0"/>
              <a:t>key, value</a:t>
            </a:r>
            <a:r>
              <a:rPr kumimoji="1" lang="ko-KR" altLang="en-US" sz="1600" dirty="0"/>
              <a:t>는 </a:t>
            </a:r>
            <a:r>
              <a:rPr kumimoji="1" lang="en-US" altLang="ko-KR" sz="1600" dirty="0"/>
              <a:t>encoder</a:t>
            </a:r>
            <a:r>
              <a:rPr kumimoji="1" lang="ko-KR" altLang="en-US" sz="1600" dirty="0"/>
              <a:t>의 </a:t>
            </a:r>
            <a:r>
              <a:rPr kumimoji="1" lang="en-US" altLang="ko-KR" sz="1600" dirty="0"/>
              <a:t>output</a:t>
            </a:r>
            <a:r>
              <a:rPr kumimoji="1" lang="ko-KR" altLang="en-US" sz="1600" dirty="0"/>
              <a:t>이다</a:t>
            </a:r>
            <a:r>
              <a:rPr kumimoji="1" lang="en-US" altLang="ko-KR" sz="1600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409996214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43313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Attention Is All You Need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C3DEE5-136C-D244-90C1-E6A236B737CF}"/>
              </a:ext>
            </a:extLst>
          </p:cNvPr>
          <p:cNvSpPr txBox="1"/>
          <p:nvPr/>
        </p:nvSpPr>
        <p:spPr>
          <a:xfrm>
            <a:off x="269341" y="1262269"/>
            <a:ext cx="3625351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>
                <a:solidFill>
                  <a:schemeClr val="accent1"/>
                </a:solidFill>
              </a:rPr>
              <a:t>Model Architecture – Attention</a:t>
            </a:r>
            <a:endParaRPr kumimoji="1" lang="ko-KR" altLang="en-US" b="1" dirty="0">
              <a:solidFill>
                <a:schemeClr val="accent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8E00A3-7AE6-464C-893F-83B039E89923}"/>
              </a:ext>
            </a:extLst>
          </p:cNvPr>
          <p:cNvSpPr txBox="1"/>
          <p:nvPr/>
        </p:nvSpPr>
        <p:spPr>
          <a:xfrm>
            <a:off x="347870" y="2261056"/>
            <a:ext cx="473206" cy="7834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16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5C69409-1E87-0743-A826-A654018011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8841" y="602538"/>
            <a:ext cx="3942171" cy="565292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15BD263-D595-224A-A8A3-B1B871CDB01B}"/>
              </a:ext>
            </a:extLst>
          </p:cNvPr>
          <p:cNvSpPr txBox="1"/>
          <p:nvPr/>
        </p:nvSpPr>
        <p:spPr>
          <a:xfrm>
            <a:off x="269341" y="1909798"/>
            <a:ext cx="4495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/>
              <a:t>Applications of Attention in our Model</a:t>
            </a:r>
            <a:endParaRPr kumimoji="1" lang="ko-KR" altLang="en-US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9612421-4B16-3944-B7F2-F9954F755806}"/>
              </a:ext>
            </a:extLst>
          </p:cNvPr>
          <p:cNvSpPr txBox="1"/>
          <p:nvPr/>
        </p:nvSpPr>
        <p:spPr>
          <a:xfrm>
            <a:off x="347870" y="2261056"/>
            <a:ext cx="7252050" cy="15220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600" dirty="0"/>
              <a:t>In ”Encoder-Decoder Attention Layer” query</a:t>
            </a:r>
            <a:r>
              <a:rPr kumimoji="1" lang="ko-KR" altLang="en-US" sz="1600" dirty="0"/>
              <a:t>는 </a:t>
            </a:r>
            <a:r>
              <a:rPr kumimoji="1" lang="en-US" altLang="ko-KR" sz="1600" dirty="0"/>
              <a:t>decoder</a:t>
            </a:r>
            <a:r>
              <a:rPr kumimoji="1" lang="ko-KR" altLang="en-US" sz="1600" dirty="0"/>
              <a:t>의 이전 </a:t>
            </a:r>
            <a:r>
              <a:rPr kumimoji="1" lang="en-US" altLang="ko-KR" sz="1600" dirty="0"/>
              <a:t>layer</a:t>
            </a:r>
            <a:r>
              <a:rPr kumimoji="1" lang="ko-KR" altLang="en-US" sz="1600" dirty="0"/>
              <a:t>에서</a:t>
            </a:r>
            <a:br>
              <a:rPr kumimoji="1" lang="en-US" altLang="ko-KR" sz="1600" dirty="0"/>
            </a:br>
            <a:r>
              <a:rPr kumimoji="1" lang="ko-KR" altLang="en-US" sz="1600" dirty="0"/>
              <a:t>오고 </a:t>
            </a:r>
            <a:r>
              <a:rPr kumimoji="1" lang="en-US" altLang="ko-KR" sz="1600" dirty="0"/>
              <a:t>key, value</a:t>
            </a:r>
            <a:r>
              <a:rPr kumimoji="1" lang="ko-KR" altLang="en-US" sz="1600" dirty="0"/>
              <a:t>는 </a:t>
            </a:r>
            <a:r>
              <a:rPr kumimoji="1" lang="en-US" altLang="ko-KR" sz="1600" dirty="0"/>
              <a:t>encoder</a:t>
            </a:r>
            <a:r>
              <a:rPr kumimoji="1" lang="ko-KR" altLang="en-US" sz="1600" dirty="0"/>
              <a:t>의 </a:t>
            </a:r>
            <a:r>
              <a:rPr kumimoji="1" lang="en-US" altLang="ko-KR" sz="1600" dirty="0"/>
              <a:t>output</a:t>
            </a:r>
            <a:r>
              <a:rPr kumimoji="1" lang="ko-KR" altLang="en-US" sz="1600" dirty="0"/>
              <a:t>이다</a:t>
            </a:r>
            <a:r>
              <a:rPr kumimoji="1" lang="en-US" altLang="ko-KR" sz="1600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600" dirty="0"/>
              <a:t>Encoder</a:t>
            </a:r>
            <a:r>
              <a:rPr kumimoji="1" lang="ko-KR" altLang="en-US" sz="1600" dirty="0"/>
              <a:t>에서의 </a:t>
            </a:r>
            <a:r>
              <a:rPr kumimoji="1" lang="en-US" altLang="ko-KR" sz="1600" dirty="0"/>
              <a:t>Self-Attention</a:t>
            </a:r>
            <a:r>
              <a:rPr kumimoji="1" lang="ko-KR" altLang="en-US" sz="1600" dirty="0"/>
              <a:t>은 </a:t>
            </a:r>
            <a:r>
              <a:rPr kumimoji="1" lang="en-US" altLang="ko-KR" sz="1600" dirty="0"/>
              <a:t>query, key, value</a:t>
            </a:r>
            <a:r>
              <a:rPr kumimoji="1" lang="ko-KR" altLang="en-US" sz="1600" dirty="0"/>
              <a:t>가 모두 동일한 값에서</a:t>
            </a:r>
            <a:br>
              <a:rPr kumimoji="1" lang="en-US" altLang="ko-KR" sz="1600" dirty="0"/>
            </a:br>
            <a:r>
              <a:rPr kumimoji="1" lang="ko-KR" altLang="en-US" sz="1600" dirty="0"/>
              <a:t>생성된다</a:t>
            </a:r>
            <a:r>
              <a:rPr kumimoji="1" lang="en-US" altLang="ko-KR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092758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27118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History of NMT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EEDE11-620E-2449-BD97-B038438601C6}"/>
              </a:ext>
            </a:extLst>
          </p:cNvPr>
          <p:cNvSpPr txBox="1"/>
          <p:nvPr/>
        </p:nvSpPr>
        <p:spPr>
          <a:xfrm>
            <a:off x="288235" y="1182757"/>
            <a:ext cx="4039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chemeClr val="accent1"/>
                </a:solidFill>
              </a:rPr>
              <a:t>Phase 1: Enhancing the performance</a:t>
            </a:r>
            <a:endParaRPr kumimoji="1" lang="ko-KR" altLang="en-US" dirty="0">
              <a:solidFill>
                <a:schemeClr val="accent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EA0C27-8912-3949-809D-E6AFEC56E541}"/>
              </a:ext>
            </a:extLst>
          </p:cNvPr>
          <p:cNvSpPr txBox="1"/>
          <p:nvPr/>
        </p:nvSpPr>
        <p:spPr>
          <a:xfrm>
            <a:off x="367748" y="1908313"/>
            <a:ext cx="7661585" cy="17007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ko-KR" dirty="0"/>
              <a:t>Neural machine translation by jointly learning to align and translate.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ko-KR" b="1" dirty="0"/>
              <a:t>Sequence to sequence learning with neural networks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78663D2-B5EA-914A-BE7A-662756FD0D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3340" y="4897782"/>
            <a:ext cx="6931837" cy="14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07402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43313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Attention Is All You Need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C3DEE5-136C-D244-90C1-E6A236B737CF}"/>
              </a:ext>
            </a:extLst>
          </p:cNvPr>
          <p:cNvSpPr txBox="1"/>
          <p:nvPr/>
        </p:nvSpPr>
        <p:spPr>
          <a:xfrm>
            <a:off x="269341" y="1262269"/>
            <a:ext cx="3625351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>
                <a:solidFill>
                  <a:schemeClr val="accent1"/>
                </a:solidFill>
              </a:rPr>
              <a:t>Model Architecture – Attention</a:t>
            </a:r>
            <a:endParaRPr kumimoji="1" lang="ko-KR" altLang="en-US" b="1" dirty="0">
              <a:solidFill>
                <a:schemeClr val="accent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8E00A3-7AE6-464C-893F-83B039E89923}"/>
              </a:ext>
            </a:extLst>
          </p:cNvPr>
          <p:cNvSpPr txBox="1"/>
          <p:nvPr/>
        </p:nvSpPr>
        <p:spPr>
          <a:xfrm>
            <a:off x="347870" y="2261056"/>
            <a:ext cx="473206" cy="7834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16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5C69409-1E87-0743-A826-A654018011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8841" y="602538"/>
            <a:ext cx="3942171" cy="565292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15BD263-D595-224A-A8A3-B1B871CDB01B}"/>
              </a:ext>
            </a:extLst>
          </p:cNvPr>
          <p:cNvSpPr txBox="1"/>
          <p:nvPr/>
        </p:nvSpPr>
        <p:spPr>
          <a:xfrm>
            <a:off x="269341" y="1909798"/>
            <a:ext cx="4495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/>
              <a:t>Applications of Attention in our Model</a:t>
            </a:r>
            <a:endParaRPr kumimoji="1" lang="ko-KR" altLang="en-US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9612421-4B16-3944-B7F2-F9954F755806}"/>
              </a:ext>
            </a:extLst>
          </p:cNvPr>
          <p:cNvSpPr txBox="1"/>
          <p:nvPr/>
        </p:nvSpPr>
        <p:spPr>
          <a:xfrm>
            <a:off x="347870" y="2261056"/>
            <a:ext cx="7252050" cy="18914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600" dirty="0"/>
              <a:t>In ”Encoder-Decoder Attention Layer” query</a:t>
            </a:r>
            <a:r>
              <a:rPr kumimoji="1" lang="ko-KR" altLang="en-US" sz="1600" dirty="0"/>
              <a:t>는 </a:t>
            </a:r>
            <a:r>
              <a:rPr kumimoji="1" lang="en-US" altLang="ko-KR" sz="1600" dirty="0"/>
              <a:t>decoder</a:t>
            </a:r>
            <a:r>
              <a:rPr kumimoji="1" lang="ko-KR" altLang="en-US" sz="1600" dirty="0"/>
              <a:t>의 이전 </a:t>
            </a:r>
            <a:r>
              <a:rPr kumimoji="1" lang="en-US" altLang="ko-KR" sz="1600" dirty="0"/>
              <a:t>layer</a:t>
            </a:r>
            <a:r>
              <a:rPr kumimoji="1" lang="ko-KR" altLang="en-US" sz="1600" dirty="0"/>
              <a:t>에서</a:t>
            </a:r>
            <a:br>
              <a:rPr kumimoji="1" lang="en-US" altLang="ko-KR" sz="1600" dirty="0"/>
            </a:br>
            <a:r>
              <a:rPr kumimoji="1" lang="ko-KR" altLang="en-US" sz="1600" dirty="0"/>
              <a:t>오고 </a:t>
            </a:r>
            <a:r>
              <a:rPr kumimoji="1" lang="en-US" altLang="ko-KR" sz="1600" dirty="0"/>
              <a:t>key, value</a:t>
            </a:r>
            <a:r>
              <a:rPr kumimoji="1" lang="ko-KR" altLang="en-US" sz="1600" dirty="0"/>
              <a:t>는 </a:t>
            </a:r>
            <a:r>
              <a:rPr kumimoji="1" lang="en-US" altLang="ko-KR" sz="1600" dirty="0"/>
              <a:t>encoder</a:t>
            </a:r>
            <a:r>
              <a:rPr kumimoji="1" lang="ko-KR" altLang="en-US" sz="1600" dirty="0"/>
              <a:t>의 </a:t>
            </a:r>
            <a:r>
              <a:rPr kumimoji="1" lang="en-US" altLang="ko-KR" sz="1600" dirty="0"/>
              <a:t>output</a:t>
            </a:r>
            <a:r>
              <a:rPr kumimoji="1" lang="ko-KR" altLang="en-US" sz="1600" dirty="0"/>
              <a:t>이다</a:t>
            </a:r>
            <a:r>
              <a:rPr kumimoji="1" lang="en-US" altLang="ko-KR" sz="1600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600" dirty="0"/>
              <a:t>Encoder</a:t>
            </a:r>
            <a:r>
              <a:rPr kumimoji="1" lang="ko-KR" altLang="en-US" sz="1600" dirty="0"/>
              <a:t>에서의 </a:t>
            </a:r>
            <a:r>
              <a:rPr kumimoji="1" lang="en-US" altLang="ko-KR" sz="1600" dirty="0"/>
              <a:t>Self-Attention</a:t>
            </a:r>
            <a:r>
              <a:rPr kumimoji="1" lang="ko-KR" altLang="en-US" sz="1600" dirty="0"/>
              <a:t>은 </a:t>
            </a:r>
            <a:r>
              <a:rPr kumimoji="1" lang="en-US" altLang="ko-KR" sz="1600" dirty="0"/>
              <a:t>query, key, value</a:t>
            </a:r>
            <a:r>
              <a:rPr kumimoji="1" lang="ko-KR" altLang="en-US" sz="1600" dirty="0"/>
              <a:t>가 모두 동일한 값에서</a:t>
            </a:r>
            <a:br>
              <a:rPr kumimoji="1" lang="en-US" altLang="ko-KR" sz="1600" dirty="0"/>
            </a:br>
            <a:r>
              <a:rPr kumimoji="1" lang="ko-KR" altLang="en-US" sz="1600" dirty="0"/>
              <a:t>생성된다</a:t>
            </a:r>
            <a:r>
              <a:rPr kumimoji="1" lang="en-US" altLang="ko-KR" sz="1600" dirty="0"/>
              <a:t>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600" dirty="0"/>
              <a:t>Encoder</a:t>
            </a:r>
            <a:r>
              <a:rPr kumimoji="1" lang="ko-KR" altLang="en-US" sz="1600" dirty="0"/>
              <a:t>에서는 모든 </a:t>
            </a:r>
            <a:r>
              <a:rPr kumimoji="1" lang="en-US" altLang="ko-KR" sz="1600" dirty="0"/>
              <a:t>position</a:t>
            </a:r>
            <a:r>
              <a:rPr kumimoji="1" lang="ko-KR" altLang="en-US" sz="1600" dirty="0"/>
              <a:t>을</a:t>
            </a:r>
            <a:r>
              <a:rPr kumimoji="1" lang="en-US" altLang="ko-KR" sz="1600" dirty="0"/>
              <a:t> attend </a:t>
            </a:r>
            <a:r>
              <a:rPr kumimoji="1" lang="ko-KR" altLang="en-US" sz="1600" dirty="0"/>
              <a:t>할 수 있다</a:t>
            </a:r>
            <a:r>
              <a:rPr kumimoji="1" lang="en-US" altLang="ko-KR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2450445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43313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Attention Is All You Need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C3DEE5-136C-D244-90C1-E6A236B737CF}"/>
              </a:ext>
            </a:extLst>
          </p:cNvPr>
          <p:cNvSpPr txBox="1"/>
          <p:nvPr/>
        </p:nvSpPr>
        <p:spPr>
          <a:xfrm>
            <a:off x="269341" y="1262269"/>
            <a:ext cx="3625351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>
                <a:solidFill>
                  <a:schemeClr val="accent1"/>
                </a:solidFill>
              </a:rPr>
              <a:t>Model Architecture – Attention</a:t>
            </a:r>
            <a:endParaRPr kumimoji="1" lang="ko-KR" altLang="en-US" b="1" dirty="0">
              <a:solidFill>
                <a:schemeClr val="accent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8E00A3-7AE6-464C-893F-83B039E89923}"/>
              </a:ext>
            </a:extLst>
          </p:cNvPr>
          <p:cNvSpPr txBox="1"/>
          <p:nvPr/>
        </p:nvSpPr>
        <p:spPr>
          <a:xfrm>
            <a:off x="347870" y="2261056"/>
            <a:ext cx="473206" cy="7834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16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5C69409-1E87-0743-A826-A654018011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8841" y="602538"/>
            <a:ext cx="3942171" cy="565292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15BD263-D595-224A-A8A3-B1B871CDB01B}"/>
              </a:ext>
            </a:extLst>
          </p:cNvPr>
          <p:cNvSpPr txBox="1"/>
          <p:nvPr/>
        </p:nvSpPr>
        <p:spPr>
          <a:xfrm>
            <a:off x="269341" y="1909798"/>
            <a:ext cx="4495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/>
              <a:t>Applications of Attention in our Model</a:t>
            </a:r>
            <a:endParaRPr kumimoji="1" lang="ko-KR" altLang="en-US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9612421-4B16-3944-B7F2-F9954F755806}"/>
              </a:ext>
            </a:extLst>
          </p:cNvPr>
          <p:cNvSpPr txBox="1"/>
          <p:nvPr/>
        </p:nvSpPr>
        <p:spPr>
          <a:xfrm>
            <a:off x="347870" y="2261056"/>
            <a:ext cx="7252050" cy="26300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600" dirty="0"/>
              <a:t>In ”Encoder-Decoder Attention Layer” query</a:t>
            </a:r>
            <a:r>
              <a:rPr kumimoji="1" lang="ko-KR" altLang="en-US" sz="1600" dirty="0"/>
              <a:t>는 </a:t>
            </a:r>
            <a:r>
              <a:rPr kumimoji="1" lang="en-US" altLang="ko-KR" sz="1600" dirty="0"/>
              <a:t>decoder</a:t>
            </a:r>
            <a:r>
              <a:rPr kumimoji="1" lang="ko-KR" altLang="en-US" sz="1600" dirty="0"/>
              <a:t>의 이전 </a:t>
            </a:r>
            <a:r>
              <a:rPr kumimoji="1" lang="en-US" altLang="ko-KR" sz="1600" dirty="0"/>
              <a:t>layer</a:t>
            </a:r>
            <a:r>
              <a:rPr kumimoji="1" lang="ko-KR" altLang="en-US" sz="1600" dirty="0"/>
              <a:t>에서</a:t>
            </a:r>
            <a:br>
              <a:rPr kumimoji="1" lang="en-US" altLang="ko-KR" sz="1600" dirty="0"/>
            </a:br>
            <a:r>
              <a:rPr kumimoji="1" lang="ko-KR" altLang="en-US" sz="1600" dirty="0"/>
              <a:t>오고 </a:t>
            </a:r>
            <a:r>
              <a:rPr kumimoji="1" lang="en-US" altLang="ko-KR" sz="1600" dirty="0"/>
              <a:t>key, value</a:t>
            </a:r>
            <a:r>
              <a:rPr kumimoji="1" lang="ko-KR" altLang="en-US" sz="1600" dirty="0"/>
              <a:t>는 </a:t>
            </a:r>
            <a:r>
              <a:rPr kumimoji="1" lang="en-US" altLang="ko-KR" sz="1600" dirty="0"/>
              <a:t>encoder</a:t>
            </a:r>
            <a:r>
              <a:rPr kumimoji="1" lang="ko-KR" altLang="en-US" sz="1600" dirty="0"/>
              <a:t>의 </a:t>
            </a:r>
            <a:r>
              <a:rPr kumimoji="1" lang="en-US" altLang="ko-KR" sz="1600" dirty="0"/>
              <a:t>output</a:t>
            </a:r>
            <a:r>
              <a:rPr kumimoji="1" lang="ko-KR" altLang="en-US" sz="1600" dirty="0"/>
              <a:t>이다</a:t>
            </a:r>
            <a:r>
              <a:rPr kumimoji="1" lang="en-US" altLang="ko-KR" sz="1600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600" dirty="0"/>
              <a:t>Encoder</a:t>
            </a:r>
            <a:r>
              <a:rPr kumimoji="1" lang="ko-KR" altLang="en-US" sz="1600" dirty="0"/>
              <a:t>에서의 </a:t>
            </a:r>
            <a:r>
              <a:rPr kumimoji="1" lang="en-US" altLang="ko-KR" sz="1600" dirty="0"/>
              <a:t>Self-Attention</a:t>
            </a:r>
            <a:r>
              <a:rPr kumimoji="1" lang="ko-KR" altLang="en-US" sz="1600" dirty="0"/>
              <a:t>은 </a:t>
            </a:r>
            <a:r>
              <a:rPr kumimoji="1" lang="en-US" altLang="ko-KR" sz="1600" dirty="0"/>
              <a:t>query, key, value</a:t>
            </a:r>
            <a:r>
              <a:rPr kumimoji="1" lang="ko-KR" altLang="en-US" sz="1600" dirty="0"/>
              <a:t>가 모두 동일한 값에서</a:t>
            </a:r>
            <a:br>
              <a:rPr kumimoji="1" lang="en-US" altLang="ko-KR" sz="1600" dirty="0"/>
            </a:br>
            <a:r>
              <a:rPr kumimoji="1" lang="ko-KR" altLang="en-US" sz="1600" dirty="0"/>
              <a:t>생성된다</a:t>
            </a:r>
            <a:r>
              <a:rPr kumimoji="1" lang="en-US" altLang="ko-KR" sz="1600" dirty="0"/>
              <a:t>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600" dirty="0"/>
              <a:t>Encoder</a:t>
            </a:r>
            <a:r>
              <a:rPr kumimoji="1" lang="ko-KR" altLang="en-US" sz="1600" dirty="0"/>
              <a:t>에서는 모든 </a:t>
            </a:r>
            <a:r>
              <a:rPr kumimoji="1" lang="en-US" altLang="ko-KR" sz="1600" dirty="0"/>
              <a:t>position</a:t>
            </a:r>
            <a:r>
              <a:rPr kumimoji="1" lang="ko-KR" altLang="en-US" sz="1600" dirty="0"/>
              <a:t>을</a:t>
            </a:r>
            <a:r>
              <a:rPr kumimoji="1" lang="en-US" altLang="ko-KR" sz="1600" dirty="0"/>
              <a:t> attend </a:t>
            </a:r>
            <a:r>
              <a:rPr kumimoji="1" lang="ko-KR" altLang="en-US" sz="1600" dirty="0"/>
              <a:t>할 수 있다</a:t>
            </a:r>
            <a:r>
              <a:rPr kumimoji="1" lang="en-US" altLang="ko-KR" sz="1600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600" dirty="0"/>
              <a:t>Decoder</a:t>
            </a:r>
            <a:r>
              <a:rPr kumimoji="1" lang="ko-KR" altLang="en-US" sz="1600" dirty="0"/>
              <a:t>에서의 </a:t>
            </a:r>
            <a:r>
              <a:rPr kumimoji="1" lang="en-US" altLang="ko-KR" sz="1600" dirty="0"/>
              <a:t>Self-Attention</a:t>
            </a:r>
            <a:r>
              <a:rPr kumimoji="1" lang="ko-KR" altLang="en-US" sz="1600" dirty="0"/>
              <a:t>은 해당 </a:t>
            </a:r>
            <a:r>
              <a:rPr kumimoji="1" lang="en-US" altLang="ko-KR" sz="1600" dirty="0"/>
              <a:t>position</a:t>
            </a:r>
            <a:r>
              <a:rPr kumimoji="1" lang="ko-KR" altLang="en-US" sz="1600" dirty="0"/>
              <a:t>이전 까지만 </a:t>
            </a:r>
            <a:r>
              <a:rPr kumimoji="1" lang="en-US" altLang="ko-KR" sz="1600" dirty="0"/>
              <a:t>attend</a:t>
            </a:r>
            <a:r>
              <a:rPr kumimoji="1" lang="ko-KR" altLang="en-US" sz="1600" dirty="0"/>
              <a:t>할 수 </a:t>
            </a:r>
            <a:br>
              <a:rPr kumimoji="1" lang="en-US" altLang="ko-KR" sz="1600" dirty="0"/>
            </a:br>
            <a:r>
              <a:rPr kumimoji="1" lang="ko-KR" altLang="en-US" sz="1600" dirty="0"/>
              <a:t>있도록 </a:t>
            </a:r>
            <a:r>
              <a:rPr kumimoji="1" lang="en-US" altLang="ko-KR" sz="1600" dirty="0"/>
              <a:t>masking</a:t>
            </a:r>
            <a:r>
              <a:rPr kumimoji="1" lang="ko-KR" altLang="en-US" sz="1600" dirty="0"/>
              <a:t>처리한다</a:t>
            </a:r>
            <a:r>
              <a:rPr kumimoji="1" lang="en-US" altLang="ko-KR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8215915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43313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Attention Is All You Need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C3DEE5-136C-D244-90C1-E6A236B737CF}"/>
              </a:ext>
            </a:extLst>
          </p:cNvPr>
          <p:cNvSpPr txBox="1"/>
          <p:nvPr/>
        </p:nvSpPr>
        <p:spPr>
          <a:xfrm>
            <a:off x="269341" y="1262269"/>
            <a:ext cx="3625351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>
                <a:solidFill>
                  <a:schemeClr val="accent1"/>
                </a:solidFill>
              </a:rPr>
              <a:t>Model Architecture – Attention</a:t>
            </a:r>
            <a:endParaRPr kumimoji="1" lang="ko-KR" altLang="en-US" b="1" dirty="0">
              <a:solidFill>
                <a:schemeClr val="accent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8E00A3-7AE6-464C-893F-83B039E89923}"/>
              </a:ext>
            </a:extLst>
          </p:cNvPr>
          <p:cNvSpPr txBox="1"/>
          <p:nvPr/>
        </p:nvSpPr>
        <p:spPr>
          <a:xfrm>
            <a:off x="347870" y="2261056"/>
            <a:ext cx="473206" cy="7834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16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5C69409-1E87-0743-A826-A654018011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8841" y="602538"/>
            <a:ext cx="3942171" cy="565292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15BD263-D595-224A-A8A3-B1B871CDB01B}"/>
              </a:ext>
            </a:extLst>
          </p:cNvPr>
          <p:cNvSpPr txBox="1"/>
          <p:nvPr/>
        </p:nvSpPr>
        <p:spPr>
          <a:xfrm>
            <a:off x="269341" y="1909798"/>
            <a:ext cx="4495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/>
              <a:t>Applications of Attention in our Model</a:t>
            </a:r>
            <a:endParaRPr kumimoji="1" lang="ko-KR" alt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9612421-4B16-3944-B7F2-F9954F755806}"/>
                  </a:ext>
                </a:extLst>
              </p:cNvPr>
              <p:cNvSpPr txBox="1"/>
              <p:nvPr/>
            </p:nvSpPr>
            <p:spPr>
              <a:xfrm>
                <a:off x="347870" y="2261056"/>
                <a:ext cx="7252050" cy="299941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1600" dirty="0"/>
                  <a:t>In ”Encoder-Decoder Attention Layer” query</a:t>
                </a:r>
                <a:r>
                  <a:rPr kumimoji="1" lang="ko-KR" altLang="en-US" sz="1600" dirty="0"/>
                  <a:t>는 </a:t>
                </a:r>
                <a:r>
                  <a:rPr kumimoji="1" lang="en-US" altLang="ko-KR" sz="1600" dirty="0"/>
                  <a:t>decoder</a:t>
                </a:r>
                <a:r>
                  <a:rPr kumimoji="1" lang="ko-KR" altLang="en-US" sz="1600" dirty="0"/>
                  <a:t>의 이전 </a:t>
                </a:r>
                <a:r>
                  <a:rPr kumimoji="1" lang="en-US" altLang="ko-KR" sz="1600" dirty="0"/>
                  <a:t>layer</a:t>
                </a:r>
                <a:r>
                  <a:rPr kumimoji="1" lang="ko-KR" altLang="en-US" sz="1600" dirty="0"/>
                  <a:t>에서</a:t>
                </a:r>
                <a:br>
                  <a:rPr kumimoji="1" lang="en-US" altLang="ko-KR" sz="1600" dirty="0"/>
                </a:br>
                <a:r>
                  <a:rPr kumimoji="1" lang="ko-KR" altLang="en-US" sz="1600" dirty="0"/>
                  <a:t>오고 </a:t>
                </a:r>
                <a:r>
                  <a:rPr kumimoji="1" lang="en-US" altLang="ko-KR" sz="1600" dirty="0"/>
                  <a:t>key, value</a:t>
                </a:r>
                <a:r>
                  <a:rPr kumimoji="1" lang="ko-KR" altLang="en-US" sz="1600" dirty="0"/>
                  <a:t>는 </a:t>
                </a:r>
                <a:r>
                  <a:rPr kumimoji="1" lang="en-US" altLang="ko-KR" sz="1600" dirty="0"/>
                  <a:t>encoder</a:t>
                </a:r>
                <a:r>
                  <a:rPr kumimoji="1" lang="ko-KR" altLang="en-US" sz="1600" dirty="0"/>
                  <a:t>의 </a:t>
                </a:r>
                <a:r>
                  <a:rPr kumimoji="1" lang="en-US" altLang="ko-KR" sz="1600" dirty="0"/>
                  <a:t>output</a:t>
                </a:r>
                <a:r>
                  <a:rPr kumimoji="1" lang="ko-KR" altLang="en-US" sz="1600" dirty="0"/>
                  <a:t>이다</a:t>
                </a:r>
                <a:r>
                  <a:rPr kumimoji="1" lang="en-US" altLang="ko-KR" sz="1600" dirty="0"/>
                  <a:t>.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1600" dirty="0"/>
                  <a:t>Encoder</a:t>
                </a:r>
                <a:r>
                  <a:rPr kumimoji="1" lang="ko-KR" altLang="en-US" sz="1600" dirty="0"/>
                  <a:t>에서의 </a:t>
                </a:r>
                <a:r>
                  <a:rPr kumimoji="1" lang="en-US" altLang="ko-KR" sz="1600" dirty="0"/>
                  <a:t>Self-Attention</a:t>
                </a:r>
                <a:r>
                  <a:rPr kumimoji="1" lang="ko-KR" altLang="en-US" sz="1600" dirty="0"/>
                  <a:t>은 </a:t>
                </a:r>
                <a:r>
                  <a:rPr kumimoji="1" lang="en-US" altLang="ko-KR" sz="1600" dirty="0"/>
                  <a:t>query, key, value</a:t>
                </a:r>
                <a:r>
                  <a:rPr kumimoji="1" lang="ko-KR" altLang="en-US" sz="1600" dirty="0"/>
                  <a:t>가 모두 동일한 값에서</a:t>
                </a:r>
                <a:br>
                  <a:rPr kumimoji="1" lang="en-US" altLang="ko-KR" sz="1600" dirty="0"/>
                </a:br>
                <a:r>
                  <a:rPr kumimoji="1" lang="ko-KR" altLang="en-US" sz="1600" dirty="0"/>
                  <a:t>생성된다</a:t>
                </a:r>
                <a:r>
                  <a:rPr kumimoji="1" lang="en-US" altLang="ko-KR" sz="1600" dirty="0"/>
                  <a:t>.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1600" dirty="0"/>
                  <a:t>Encoder</a:t>
                </a:r>
                <a:r>
                  <a:rPr kumimoji="1" lang="ko-KR" altLang="en-US" sz="1600" dirty="0"/>
                  <a:t>에서는 모든 </a:t>
                </a:r>
                <a:r>
                  <a:rPr kumimoji="1" lang="en-US" altLang="ko-KR" sz="1600" dirty="0"/>
                  <a:t>position</a:t>
                </a:r>
                <a:r>
                  <a:rPr kumimoji="1" lang="ko-KR" altLang="en-US" sz="1600" dirty="0"/>
                  <a:t>을</a:t>
                </a:r>
                <a:r>
                  <a:rPr kumimoji="1" lang="en-US" altLang="ko-KR" sz="1600" dirty="0"/>
                  <a:t> attend </a:t>
                </a:r>
                <a:r>
                  <a:rPr kumimoji="1" lang="ko-KR" altLang="en-US" sz="1600" dirty="0"/>
                  <a:t>할 수 있다</a:t>
                </a:r>
                <a:r>
                  <a:rPr kumimoji="1" lang="en-US" altLang="ko-KR" sz="1600" dirty="0"/>
                  <a:t>.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1600" dirty="0"/>
                  <a:t>Decoder</a:t>
                </a:r>
                <a:r>
                  <a:rPr kumimoji="1" lang="ko-KR" altLang="en-US" sz="1600" dirty="0"/>
                  <a:t>에서의 </a:t>
                </a:r>
                <a:r>
                  <a:rPr kumimoji="1" lang="en-US" altLang="ko-KR" sz="1600" dirty="0"/>
                  <a:t>Self-Attention</a:t>
                </a:r>
                <a:r>
                  <a:rPr kumimoji="1" lang="ko-KR" altLang="en-US" sz="1600" dirty="0"/>
                  <a:t>은 해당 </a:t>
                </a:r>
                <a:r>
                  <a:rPr kumimoji="1" lang="en-US" altLang="ko-KR" sz="1600" dirty="0"/>
                  <a:t>position</a:t>
                </a:r>
                <a:r>
                  <a:rPr kumimoji="1" lang="ko-KR" altLang="en-US" sz="1600" dirty="0"/>
                  <a:t>이전 까지만 </a:t>
                </a:r>
                <a:r>
                  <a:rPr kumimoji="1" lang="en-US" altLang="ko-KR" sz="1600" dirty="0"/>
                  <a:t>attend</a:t>
                </a:r>
                <a:r>
                  <a:rPr kumimoji="1" lang="ko-KR" altLang="en-US" sz="1600" dirty="0"/>
                  <a:t>할 수 </a:t>
                </a:r>
                <a:br>
                  <a:rPr kumimoji="1" lang="en-US" altLang="ko-KR" sz="1600" dirty="0"/>
                </a:br>
                <a:r>
                  <a:rPr kumimoji="1" lang="ko-KR" altLang="en-US" sz="1600" dirty="0"/>
                  <a:t>있도록 </a:t>
                </a:r>
                <a:r>
                  <a:rPr kumimoji="1" lang="en-US" altLang="ko-KR" sz="1600" dirty="0"/>
                  <a:t>masking</a:t>
                </a:r>
                <a:r>
                  <a:rPr kumimoji="1" lang="ko-KR" altLang="en-US" sz="1600" dirty="0"/>
                  <a:t>처리한다</a:t>
                </a:r>
                <a:r>
                  <a:rPr kumimoji="1" lang="en-US" altLang="ko-KR" sz="1600" dirty="0"/>
                  <a:t>.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1600" dirty="0"/>
                  <a:t>Masking</a:t>
                </a:r>
                <a:r>
                  <a:rPr kumimoji="1" lang="ko-KR" altLang="en-US" sz="1600" dirty="0"/>
                  <a:t>값은 </a:t>
                </a:r>
                <a14:m>
                  <m:oMath xmlns:m="http://schemas.openxmlformats.org/officeDocument/2006/math">
                    <m:r>
                      <a:rPr kumimoji="1" lang="en-US" altLang="ko-KR" sz="1600" b="0" i="1" smtClean="0">
                        <a:latin typeface="Cambria Math" panose="02040503050406030204" pitchFamily="18" charset="0"/>
                      </a:rPr>
                      <m:t>−∞</m:t>
                    </m:r>
                  </m:oMath>
                </a14:m>
                <a:r>
                  <a:rPr kumimoji="1" lang="ko-KR" altLang="en-US" sz="1600" dirty="0"/>
                  <a:t>로 처리한다</a:t>
                </a:r>
                <a:r>
                  <a:rPr kumimoji="1" lang="en-US" altLang="ko-KR" sz="1600" dirty="0"/>
                  <a:t>.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9612421-4B16-3944-B7F2-F9954F7558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870" y="2261056"/>
                <a:ext cx="7252050" cy="2999411"/>
              </a:xfrm>
              <a:prstGeom prst="rect">
                <a:avLst/>
              </a:prstGeom>
              <a:blipFill>
                <a:blip r:embed="rId3"/>
                <a:stretch>
                  <a:fillRect l="-175" b="-126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5103533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43313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Attention Is All You Need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C3DEE5-136C-D244-90C1-E6A236B737CF}"/>
              </a:ext>
            </a:extLst>
          </p:cNvPr>
          <p:cNvSpPr txBox="1"/>
          <p:nvPr/>
        </p:nvSpPr>
        <p:spPr>
          <a:xfrm>
            <a:off x="269341" y="1262269"/>
            <a:ext cx="3625351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>
                <a:solidFill>
                  <a:schemeClr val="accent1"/>
                </a:solidFill>
              </a:rPr>
              <a:t>Model Architecture – Attention</a:t>
            </a:r>
            <a:endParaRPr kumimoji="1" lang="ko-KR" altLang="en-US" b="1" dirty="0">
              <a:solidFill>
                <a:schemeClr val="accent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8E00A3-7AE6-464C-893F-83B039E89923}"/>
              </a:ext>
            </a:extLst>
          </p:cNvPr>
          <p:cNvSpPr txBox="1"/>
          <p:nvPr/>
        </p:nvSpPr>
        <p:spPr>
          <a:xfrm>
            <a:off x="347870" y="2261056"/>
            <a:ext cx="473206" cy="7834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16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5C69409-1E87-0743-A826-A654018011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8841" y="602538"/>
            <a:ext cx="3942171" cy="565292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78FC8A71-4AC2-E043-8549-87FC3203A7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988" y="2519081"/>
            <a:ext cx="5871960" cy="3011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27740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43313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Attention Is All You Need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C3DEE5-136C-D244-90C1-E6A236B737CF}"/>
              </a:ext>
            </a:extLst>
          </p:cNvPr>
          <p:cNvSpPr txBox="1"/>
          <p:nvPr/>
        </p:nvSpPr>
        <p:spPr>
          <a:xfrm>
            <a:off x="269341" y="1262269"/>
            <a:ext cx="3625351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>
                <a:solidFill>
                  <a:schemeClr val="accent1"/>
                </a:solidFill>
              </a:rPr>
              <a:t>Model Architecture – Attention</a:t>
            </a:r>
            <a:endParaRPr kumimoji="1" lang="ko-KR" altLang="en-US" b="1" dirty="0">
              <a:solidFill>
                <a:schemeClr val="accent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8E00A3-7AE6-464C-893F-83B039E89923}"/>
              </a:ext>
            </a:extLst>
          </p:cNvPr>
          <p:cNvSpPr txBox="1"/>
          <p:nvPr/>
        </p:nvSpPr>
        <p:spPr>
          <a:xfrm>
            <a:off x="347870" y="2261056"/>
            <a:ext cx="473206" cy="7834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16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5C69409-1E87-0743-A826-A654018011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8841" y="602538"/>
            <a:ext cx="3942171" cy="565292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1308918-BF96-754C-A152-EA73F6F617EE}"/>
              </a:ext>
            </a:extLst>
          </p:cNvPr>
          <p:cNvSpPr txBox="1"/>
          <p:nvPr/>
        </p:nvSpPr>
        <p:spPr>
          <a:xfrm>
            <a:off x="269341" y="1804142"/>
            <a:ext cx="58264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Illustrated-transformer</a:t>
            </a:r>
            <a:r>
              <a:rPr kumimoji="1" lang="en-US" altLang="ko-KR" sz="1050" dirty="0"/>
              <a:t>(</a:t>
            </a:r>
            <a:r>
              <a:rPr lang="en" altLang="ko-KR" sz="1050" dirty="0">
                <a:hlinkClick r:id="rId3"/>
              </a:rPr>
              <a:t>http://jalammar.github.io/illustrated-transformer/</a:t>
            </a:r>
            <a:r>
              <a:rPr lang="en" altLang="ko-KR" sz="1050" dirty="0"/>
              <a:t>)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8162675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43313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Attention Is All You Need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C3DEE5-136C-D244-90C1-E6A236B737CF}"/>
              </a:ext>
            </a:extLst>
          </p:cNvPr>
          <p:cNvSpPr txBox="1"/>
          <p:nvPr/>
        </p:nvSpPr>
        <p:spPr>
          <a:xfrm>
            <a:off x="269341" y="1262269"/>
            <a:ext cx="3625351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>
                <a:solidFill>
                  <a:schemeClr val="accent1"/>
                </a:solidFill>
              </a:rPr>
              <a:t>Model Architecture – Attention</a:t>
            </a:r>
            <a:endParaRPr kumimoji="1" lang="ko-KR" altLang="en-US" b="1" dirty="0">
              <a:solidFill>
                <a:schemeClr val="accent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8E00A3-7AE6-464C-893F-83B039E89923}"/>
              </a:ext>
            </a:extLst>
          </p:cNvPr>
          <p:cNvSpPr txBox="1"/>
          <p:nvPr/>
        </p:nvSpPr>
        <p:spPr>
          <a:xfrm>
            <a:off x="347870" y="2261056"/>
            <a:ext cx="473206" cy="7834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16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5C69409-1E87-0743-A826-A654018011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8841" y="602538"/>
            <a:ext cx="3942171" cy="565292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A2C6EB9-5FE3-9748-95E6-40C1FBB478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870" y="2330824"/>
            <a:ext cx="5549900" cy="35052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1308918-BF96-754C-A152-EA73F6F617EE}"/>
              </a:ext>
            </a:extLst>
          </p:cNvPr>
          <p:cNvSpPr txBox="1"/>
          <p:nvPr/>
        </p:nvSpPr>
        <p:spPr>
          <a:xfrm>
            <a:off x="269341" y="1804142"/>
            <a:ext cx="58264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Illustrated-transformer</a:t>
            </a:r>
            <a:r>
              <a:rPr kumimoji="1" lang="en-US" altLang="ko-KR" sz="1050" dirty="0"/>
              <a:t>(</a:t>
            </a:r>
            <a:r>
              <a:rPr lang="en" altLang="ko-KR" sz="1050" dirty="0">
                <a:hlinkClick r:id="rId4"/>
              </a:rPr>
              <a:t>http://jalammar.github.io/illustrated-transformer/</a:t>
            </a:r>
            <a:r>
              <a:rPr lang="en" altLang="ko-KR" sz="1050" dirty="0"/>
              <a:t>)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8303676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74D5F2E0-84CB-4A4D-8C96-3F2CC4027A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730" y="2261054"/>
            <a:ext cx="4652283" cy="243496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43313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Attention Is All You Need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C3DEE5-136C-D244-90C1-E6A236B737CF}"/>
              </a:ext>
            </a:extLst>
          </p:cNvPr>
          <p:cNvSpPr txBox="1"/>
          <p:nvPr/>
        </p:nvSpPr>
        <p:spPr>
          <a:xfrm>
            <a:off x="269341" y="1262269"/>
            <a:ext cx="3625351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>
                <a:solidFill>
                  <a:schemeClr val="accent1"/>
                </a:solidFill>
              </a:rPr>
              <a:t>Model Architecture – Attention</a:t>
            </a:r>
            <a:endParaRPr kumimoji="1" lang="ko-KR" altLang="en-US" b="1" dirty="0">
              <a:solidFill>
                <a:schemeClr val="accent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8E00A3-7AE6-464C-893F-83B039E89923}"/>
              </a:ext>
            </a:extLst>
          </p:cNvPr>
          <p:cNvSpPr txBox="1"/>
          <p:nvPr/>
        </p:nvSpPr>
        <p:spPr>
          <a:xfrm>
            <a:off x="347870" y="2261056"/>
            <a:ext cx="473206" cy="7834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16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5C69409-1E87-0743-A826-A654018011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8841" y="602538"/>
            <a:ext cx="3942171" cy="565292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1308918-BF96-754C-A152-EA73F6F617EE}"/>
              </a:ext>
            </a:extLst>
          </p:cNvPr>
          <p:cNvSpPr txBox="1"/>
          <p:nvPr/>
        </p:nvSpPr>
        <p:spPr>
          <a:xfrm>
            <a:off x="269341" y="1804142"/>
            <a:ext cx="58264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Illustrated-transformer</a:t>
            </a:r>
            <a:r>
              <a:rPr kumimoji="1" lang="en-US" altLang="ko-KR" sz="1050" dirty="0"/>
              <a:t>(</a:t>
            </a:r>
            <a:r>
              <a:rPr lang="en" altLang="ko-KR" sz="1050" dirty="0">
                <a:hlinkClick r:id="rId4"/>
              </a:rPr>
              <a:t>http://jalammar.github.io/illustrated-transformer/</a:t>
            </a:r>
            <a:r>
              <a:rPr lang="en" altLang="ko-KR" sz="1050" dirty="0"/>
              <a:t>)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7841863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143E75F-3996-254E-AA39-4F265635DD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073" y="2252089"/>
            <a:ext cx="5044561" cy="318052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43313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Attention Is All You Need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C3DEE5-136C-D244-90C1-E6A236B737CF}"/>
              </a:ext>
            </a:extLst>
          </p:cNvPr>
          <p:cNvSpPr txBox="1"/>
          <p:nvPr/>
        </p:nvSpPr>
        <p:spPr>
          <a:xfrm>
            <a:off x="269341" y="1262269"/>
            <a:ext cx="3625351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>
                <a:solidFill>
                  <a:schemeClr val="accent1"/>
                </a:solidFill>
              </a:rPr>
              <a:t>Model Architecture – Attention</a:t>
            </a:r>
            <a:endParaRPr kumimoji="1" lang="ko-KR" altLang="en-US" b="1" dirty="0">
              <a:solidFill>
                <a:schemeClr val="accent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8E00A3-7AE6-464C-893F-83B039E89923}"/>
              </a:ext>
            </a:extLst>
          </p:cNvPr>
          <p:cNvSpPr txBox="1"/>
          <p:nvPr/>
        </p:nvSpPr>
        <p:spPr>
          <a:xfrm>
            <a:off x="347870" y="2261056"/>
            <a:ext cx="473206" cy="7834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16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5C69409-1E87-0743-A826-A654018011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8841" y="602538"/>
            <a:ext cx="3942171" cy="565292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1308918-BF96-754C-A152-EA73F6F617EE}"/>
              </a:ext>
            </a:extLst>
          </p:cNvPr>
          <p:cNvSpPr txBox="1"/>
          <p:nvPr/>
        </p:nvSpPr>
        <p:spPr>
          <a:xfrm>
            <a:off x="269341" y="1804142"/>
            <a:ext cx="58264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Illustrated-transformer</a:t>
            </a:r>
            <a:r>
              <a:rPr kumimoji="1" lang="en-US" altLang="ko-KR" sz="1050" dirty="0"/>
              <a:t>(</a:t>
            </a:r>
            <a:r>
              <a:rPr lang="en" altLang="ko-KR" sz="1050" dirty="0">
                <a:hlinkClick r:id="rId4"/>
              </a:rPr>
              <a:t>http://jalammar.github.io/illustrated-transformer/</a:t>
            </a:r>
            <a:r>
              <a:rPr lang="en" altLang="ko-KR" sz="1050" dirty="0"/>
              <a:t>)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1962393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43313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Attention Is All You Need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C3DEE5-136C-D244-90C1-E6A236B737CF}"/>
              </a:ext>
            </a:extLst>
          </p:cNvPr>
          <p:cNvSpPr txBox="1"/>
          <p:nvPr/>
        </p:nvSpPr>
        <p:spPr>
          <a:xfrm>
            <a:off x="269341" y="1262269"/>
            <a:ext cx="3625351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>
                <a:solidFill>
                  <a:schemeClr val="accent1"/>
                </a:solidFill>
              </a:rPr>
              <a:t>Model Architecture – Attention</a:t>
            </a:r>
            <a:endParaRPr kumimoji="1" lang="ko-KR" altLang="en-US" b="1" dirty="0">
              <a:solidFill>
                <a:schemeClr val="accent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8E00A3-7AE6-464C-893F-83B039E89923}"/>
              </a:ext>
            </a:extLst>
          </p:cNvPr>
          <p:cNvSpPr txBox="1"/>
          <p:nvPr/>
        </p:nvSpPr>
        <p:spPr>
          <a:xfrm>
            <a:off x="347870" y="2261056"/>
            <a:ext cx="473206" cy="7834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16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5C69409-1E87-0743-A826-A654018011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8841" y="602538"/>
            <a:ext cx="3942171" cy="565292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1308918-BF96-754C-A152-EA73F6F617EE}"/>
              </a:ext>
            </a:extLst>
          </p:cNvPr>
          <p:cNvSpPr txBox="1"/>
          <p:nvPr/>
        </p:nvSpPr>
        <p:spPr>
          <a:xfrm>
            <a:off x="269341" y="1804142"/>
            <a:ext cx="58264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Illustrated-transformer</a:t>
            </a:r>
            <a:r>
              <a:rPr kumimoji="1" lang="en-US" altLang="ko-KR" sz="1050" dirty="0"/>
              <a:t>(</a:t>
            </a:r>
            <a:r>
              <a:rPr lang="en" altLang="ko-KR" sz="1050" dirty="0">
                <a:hlinkClick r:id="rId3"/>
              </a:rPr>
              <a:t>http://jalammar.github.io/illustrated-transformer/</a:t>
            </a:r>
            <a:r>
              <a:rPr lang="en" altLang="ko-KR" sz="1050" dirty="0"/>
              <a:t>)</a:t>
            </a:r>
            <a:endParaRPr kumimoji="1"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769B80A-7D9D-E544-830F-998138E3A6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510" y="2173474"/>
            <a:ext cx="4915666" cy="4665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51024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43313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Attention Is All You Need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C3DEE5-136C-D244-90C1-E6A236B737CF}"/>
              </a:ext>
            </a:extLst>
          </p:cNvPr>
          <p:cNvSpPr txBox="1"/>
          <p:nvPr/>
        </p:nvSpPr>
        <p:spPr>
          <a:xfrm>
            <a:off x="269341" y="1262269"/>
            <a:ext cx="6792372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>
                <a:solidFill>
                  <a:schemeClr val="accent1"/>
                </a:solidFill>
              </a:rPr>
              <a:t>Model Architecture – Position-wise Feed-Forward Networks</a:t>
            </a:r>
            <a:endParaRPr kumimoji="1" lang="ko-KR" altLang="en-US" b="1" dirty="0">
              <a:solidFill>
                <a:schemeClr val="accent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8E00A3-7AE6-464C-893F-83B039E89923}"/>
              </a:ext>
            </a:extLst>
          </p:cNvPr>
          <p:cNvSpPr txBox="1"/>
          <p:nvPr/>
        </p:nvSpPr>
        <p:spPr>
          <a:xfrm>
            <a:off x="347870" y="2261056"/>
            <a:ext cx="473206" cy="7834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16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5C69409-1E87-0743-A826-A654018011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8841" y="602538"/>
            <a:ext cx="3942171" cy="5652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6867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27118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History of NMT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EEDE11-620E-2449-BD97-B038438601C6}"/>
              </a:ext>
            </a:extLst>
          </p:cNvPr>
          <p:cNvSpPr txBox="1"/>
          <p:nvPr/>
        </p:nvSpPr>
        <p:spPr>
          <a:xfrm>
            <a:off x="288235" y="1182757"/>
            <a:ext cx="4039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chemeClr val="accent1"/>
                </a:solidFill>
              </a:rPr>
              <a:t>Phase 1: Enhancing the performance</a:t>
            </a:r>
            <a:endParaRPr kumimoji="1" lang="ko-KR" altLang="en-US" dirty="0">
              <a:solidFill>
                <a:schemeClr val="accent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EA0C27-8912-3949-809D-E6AFEC56E541}"/>
              </a:ext>
            </a:extLst>
          </p:cNvPr>
          <p:cNvSpPr txBox="1"/>
          <p:nvPr/>
        </p:nvSpPr>
        <p:spPr>
          <a:xfrm>
            <a:off x="367748" y="1908313"/>
            <a:ext cx="8029891" cy="21162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ko-KR" dirty="0"/>
              <a:t>Neural machine translation by jointly learning to align and translate.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ko-KR" dirty="0"/>
              <a:t>Sequence to sequence learning with neural networks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ko-KR" b="1" dirty="0"/>
              <a:t>Neural machine translation by jointly learning to align and translate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9F69B47-8731-D94D-81B2-0B95B366E1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3637" y="3429000"/>
            <a:ext cx="2120900" cy="279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61821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43313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Attention Is All You Need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C3DEE5-136C-D244-90C1-E6A236B737CF}"/>
              </a:ext>
            </a:extLst>
          </p:cNvPr>
          <p:cNvSpPr txBox="1"/>
          <p:nvPr/>
        </p:nvSpPr>
        <p:spPr>
          <a:xfrm>
            <a:off x="269341" y="1262269"/>
            <a:ext cx="6792372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>
                <a:solidFill>
                  <a:schemeClr val="accent1"/>
                </a:solidFill>
              </a:rPr>
              <a:t>Model Architecture – Position-wise Feed-Forward Networks</a:t>
            </a:r>
            <a:endParaRPr kumimoji="1" lang="ko-KR" altLang="en-US" b="1" dirty="0">
              <a:solidFill>
                <a:schemeClr val="accent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8E00A3-7AE6-464C-893F-83B039E89923}"/>
              </a:ext>
            </a:extLst>
          </p:cNvPr>
          <p:cNvSpPr txBox="1"/>
          <p:nvPr/>
        </p:nvSpPr>
        <p:spPr>
          <a:xfrm>
            <a:off x="347870" y="2261056"/>
            <a:ext cx="473206" cy="7834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16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5C69409-1E87-0743-A826-A654018011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8841" y="602538"/>
            <a:ext cx="3942171" cy="565292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74388F0E-84FD-3742-9384-626A6F64AC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341" y="2105919"/>
            <a:ext cx="3810000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2764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43313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Attention Is All You Need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C3DEE5-136C-D244-90C1-E6A236B737CF}"/>
              </a:ext>
            </a:extLst>
          </p:cNvPr>
          <p:cNvSpPr txBox="1"/>
          <p:nvPr/>
        </p:nvSpPr>
        <p:spPr>
          <a:xfrm>
            <a:off x="269341" y="1262269"/>
            <a:ext cx="6792372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>
                <a:solidFill>
                  <a:schemeClr val="accent1"/>
                </a:solidFill>
              </a:rPr>
              <a:t>Model Architecture – Position-wise Feed-Forward Networks</a:t>
            </a:r>
            <a:endParaRPr kumimoji="1" lang="ko-KR" altLang="en-US" b="1" dirty="0">
              <a:solidFill>
                <a:schemeClr val="accent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8E00A3-7AE6-464C-893F-83B039E89923}"/>
              </a:ext>
            </a:extLst>
          </p:cNvPr>
          <p:cNvSpPr txBox="1"/>
          <p:nvPr/>
        </p:nvSpPr>
        <p:spPr>
          <a:xfrm>
            <a:off x="347870" y="2261056"/>
            <a:ext cx="473206" cy="7834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16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5C69409-1E87-0743-A826-A654018011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8841" y="602538"/>
            <a:ext cx="3942171" cy="565292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74388F0E-84FD-3742-9384-626A6F64AC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341" y="2105919"/>
            <a:ext cx="3810000" cy="533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52AF430-5F45-B241-9BBA-97179F6F3A7C}"/>
                  </a:ext>
                </a:extLst>
              </p:cNvPr>
              <p:cNvSpPr txBox="1"/>
              <p:nvPr/>
            </p:nvSpPr>
            <p:spPr>
              <a:xfrm>
                <a:off x="347870" y="2718976"/>
                <a:ext cx="2456891" cy="8130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sz="16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kumimoji="1" lang="en-US" altLang="ko-KR" sz="16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kumimoji="1" lang="en-US" altLang="ko-KR" sz="1600" b="0" i="1" smtClean="0">
                        <a:latin typeface="Cambria Math" panose="02040503050406030204" pitchFamily="18" charset="0"/>
                      </a:rPr>
                      <m:t>=512,  </m:t>
                    </m:r>
                    <m:sSub>
                      <m:sSubPr>
                        <m:ctrlPr>
                          <a:rPr kumimoji="1"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sz="16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kumimoji="1" lang="en-US" altLang="ko-KR" sz="1600" b="0" i="1" smtClean="0">
                            <a:latin typeface="Cambria Math" panose="02040503050406030204" pitchFamily="18" charset="0"/>
                          </a:rPr>
                          <m:t>𝑓𝑓</m:t>
                        </m:r>
                      </m:sub>
                    </m:sSub>
                    <m:r>
                      <a:rPr kumimoji="1" lang="en-US" altLang="ko-KR" sz="1600" b="0" i="1" smtClean="0">
                        <a:latin typeface="Cambria Math" panose="02040503050406030204" pitchFamily="18" charset="0"/>
                      </a:rPr>
                      <m:t>=2048</m:t>
                    </m:r>
                  </m:oMath>
                </a14:m>
                <a:endParaRPr kumimoji="1" lang="en-US" altLang="ko-KR" sz="1600" b="0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kumimoji="1" lang="en-US" altLang="ko-KR" sz="1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52AF430-5F45-B241-9BBA-97179F6F3A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870" y="2718976"/>
                <a:ext cx="2456891" cy="813043"/>
              </a:xfrm>
              <a:prstGeom prst="rect">
                <a:avLst/>
              </a:prstGeom>
              <a:blipFill>
                <a:blip r:embed="rId4"/>
                <a:stretch>
                  <a:fillRect l="-51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9393642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43313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Attention Is All You Need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C3DEE5-136C-D244-90C1-E6A236B737CF}"/>
              </a:ext>
            </a:extLst>
          </p:cNvPr>
          <p:cNvSpPr txBox="1"/>
          <p:nvPr/>
        </p:nvSpPr>
        <p:spPr>
          <a:xfrm>
            <a:off x="269341" y="1262269"/>
            <a:ext cx="6792372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>
                <a:solidFill>
                  <a:schemeClr val="accent1"/>
                </a:solidFill>
              </a:rPr>
              <a:t>Model Architecture – Position-wise Feed-Forward Networks</a:t>
            </a:r>
            <a:endParaRPr kumimoji="1" lang="ko-KR" altLang="en-US" b="1" dirty="0">
              <a:solidFill>
                <a:schemeClr val="accent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8E00A3-7AE6-464C-893F-83B039E89923}"/>
              </a:ext>
            </a:extLst>
          </p:cNvPr>
          <p:cNvSpPr txBox="1"/>
          <p:nvPr/>
        </p:nvSpPr>
        <p:spPr>
          <a:xfrm>
            <a:off x="347870" y="2261056"/>
            <a:ext cx="473206" cy="7834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16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5C69409-1E87-0743-A826-A654018011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8841" y="602538"/>
            <a:ext cx="3942171" cy="565292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74388F0E-84FD-3742-9384-626A6F64AC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341" y="2105919"/>
            <a:ext cx="3810000" cy="533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52AF430-5F45-B241-9BBA-97179F6F3A7C}"/>
                  </a:ext>
                </a:extLst>
              </p:cNvPr>
              <p:cNvSpPr txBox="1"/>
              <p:nvPr/>
            </p:nvSpPr>
            <p:spPr>
              <a:xfrm>
                <a:off x="347870" y="2718976"/>
                <a:ext cx="5540043" cy="8130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sz="16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kumimoji="1" lang="en-US" altLang="ko-KR" sz="16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kumimoji="1" lang="en-US" altLang="ko-KR" sz="1600" b="0" i="1" smtClean="0">
                        <a:latin typeface="Cambria Math" panose="02040503050406030204" pitchFamily="18" charset="0"/>
                      </a:rPr>
                      <m:t>=512,  </m:t>
                    </m:r>
                    <m:sSub>
                      <m:sSubPr>
                        <m:ctrlPr>
                          <a:rPr kumimoji="1"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sz="16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kumimoji="1" lang="en-US" altLang="ko-KR" sz="1600" b="0" i="1" smtClean="0">
                            <a:latin typeface="Cambria Math" panose="02040503050406030204" pitchFamily="18" charset="0"/>
                          </a:rPr>
                          <m:t>𝑓𝑓</m:t>
                        </m:r>
                      </m:sub>
                    </m:sSub>
                    <m:r>
                      <a:rPr kumimoji="1" lang="en-US" altLang="ko-KR" sz="1600" b="0" i="1" smtClean="0">
                        <a:latin typeface="Cambria Math" panose="02040503050406030204" pitchFamily="18" charset="0"/>
                      </a:rPr>
                      <m:t>=2048</m:t>
                    </m:r>
                  </m:oMath>
                </a14:m>
                <a:endParaRPr kumimoji="1" lang="en-US" altLang="ko-KR" sz="1600" b="0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1600" dirty="0"/>
                  <a:t>Convolutional networks with kernel size 1 </a:t>
                </a:r>
                <a:r>
                  <a:rPr kumimoji="1" lang="ko-KR" altLang="en-US" sz="1600" dirty="0"/>
                  <a:t>사용해도 됨</a:t>
                </a:r>
                <a:endParaRPr kumimoji="1" lang="en-US" altLang="ko-KR" sz="1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52AF430-5F45-B241-9BBA-97179F6F3A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870" y="2718976"/>
                <a:ext cx="5540043" cy="813043"/>
              </a:xfrm>
              <a:prstGeom prst="rect">
                <a:avLst/>
              </a:prstGeom>
              <a:blipFill>
                <a:blip r:embed="rId4"/>
                <a:stretch>
                  <a:fillRect l="-228" b="-769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359884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43313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Attention Is All You Need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C3DEE5-136C-D244-90C1-E6A236B737CF}"/>
              </a:ext>
            </a:extLst>
          </p:cNvPr>
          <p:cNvSpPr txBox="1"/>
          <p:nvPr/>
        </p:nvSpPr>
        <p:spPr>
          <a:xfrm>
            <a:off x="269341" y="1262269"/>
            <a:ext cx="4829464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>
                <a:solidFill>
                  <a:schemeClr val="accent1"/>
                </a:solidFill>
              </a:rPr>
              <a:t>Model Architecture – Embedding </a:t>
            </a:r>
            <a:r>
              <a:rPr kumimoji="1" lang="en-US" altLang="ko-KR" b="1" dirty="0" err="1">
                <a:solidFill>
                  <a:schemeClr val="accent1"/>
                </a:solidFill>
              </a:rPr>
              <a:t>Softmax</a:t>
            </a:r>
            <a:endParaRPr kumimoji="1" lang="ko-KR" altLang="en-US" b="1" dirty="0">
              <a:solidFill>
                <a:schemeClr val="accent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8E00A3-7AE6-464C-893F-83B039E89923}"/>
              </a:ext>
            </a:extLst>
          </p:cNvPr>
          <p:cNvSpPr txBox="1"/>
          <p:nvPr/>
        </p:nvSpPr>
        <p:spPr>
          <a:xfrm>
            <a:off x="347870" y="2261056"/>
            <a:ext cx="473206" cy="7834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16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5C69409-1E87-0743-A826-A654018011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8841" y="602538"/>
            <a:ext cx="3942171" cy="5652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68458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43313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Attention Is All You Need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C3DEE5-136C-D244-90C1-E6A236B737CF}"/>
              </a:ext>
            </a:extLst>
          </p:cNvPr>
          <p:cNvSpPr txBox="1"/>
          <p:nvPr/>
        </p:nvSpPr>
        <p:spPr>
          <a:xfrm>
            <a:off x="269341" y="1262269"/>
            <a:ext cx="4829464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>
                <a:solidFill>
                  <a:schemeClr val="accent1"/>
                </a:solidFill>
              </a:rPr>
              <a:t>Model Architecture – Embedding </a:t>
            </a:r>
            <a:r>
              <a:rPr kumimoji="1" lang="en-US" altLang="ko-KR" b="1" dirty="0" err="1">
                <a:solidFill>
                  <a:schemeClr val="accent1"/>
                </a:solidFill>
              </a:rPr>
              <a:t>Softmax</a:t>
            </a:r>
            <a:endParaRPr kumimoji="1" lang="ko-KR" altLang="en-US" b="1" dirty="0">
              <a:solidFill>
                <a:schemeClr val="accent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8E00A3-7AE6-464C-893F-83B039E89923}"/>
              </a:ext>
            </a:extLst>
          </p:cNvPr>
          <p:cNvSpPr txBox="1"/>
          <p:nvPr/>
        </p:nvSpPr>
        <p:spPr>
          <a:xfrm>
            <a:off x="347870" y="2261056"/>
            <a:ext cx="473206" cy="7834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16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5C69409-1E87-0743-A826-A654018011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8841" y="602538"/>
            <a:ext cx="3942171" cy="5652924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FD61331E-3005-644C-8939-C43FF9A09A21}"/>
              </a:ext>
            </a:extLst>
          </p:cNvPr>
          <p:cNvSpPr/>
          <p:nvPr/>
        </p:nvSpPr>
        <p:spPr>
          <a:xfrm>
            <a:off x="9709927" y="1170016"/>
            <a:ext cx="1370450" cy="63189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A6952FD-F57C-6647-9BE5-CD4D17AD4266}"/>
              </a:ext>
            </a:extLst>
          </p:cNvPr>
          <p:cNvSpPr/>
          <p:nvPr/>
        </p:nvSpPr>
        <p:spPr>
          <a:xfrm>
            <a:off x="8490727" y="5118850"/>
            <a:ext cx="2428284" cy="50202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9315107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43313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Attention Is All You Need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C3DEE5-136C-D244-90C1-E6A236B737CF}"/>
              </a:ext>
            </a:extLst>
          </p:cNvPr>
          <p:cNvSpPr txBox="1"/>
          <p:nvPr/>
        </p:nvSpPr>
        <p:spPr>
          <a:xfrm>
            <a:off x="269341" y="1262269"/>
            <a:ext cx="4829464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>
                <a:solidFill>
                  <a:schemeClr val="accent1"/>
                </a:solidFill>
              </a:rPr>
              <a:t>Model Architecture – Embedding </a:t>
            </a:r>
            <a:r>
              <a:rPr kumimoji="1" lang="en-US" altLang="ko-KR" b="1" dirty="0" err="1">
                <a:solidFill>
                  <a:schemeClr val="accent1"/>
                </a:solidFill>
              </a:rPr>
              <a:t>Softmax</a:t>
            </a:r>
            <a:endParaRPr kumimoji="1" lang="ko-KR" altLang="en-US" b="1" dirty="0">
              <a:solidFill>
                <a:schemeClr val="accent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8E00A3-7AE6-464C-893F-83B039E89923}"/>
              </a:ext>
            </a:extLst>
          </p:cNvPr>
          <p:cNvSpPr txBox="1"/>
          <p:nvPr/>
        </p:nvSpPr>
        <p:spPr>
          <a:xfrm>
            <a:off x="347870" y="2261056"/>
            <a:ext cx="473206" cy="7834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16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5C69409-1E87-0743-A826-A654018011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8841" y="602538"/>
            <a:ext cx="3942171" cy="5652924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FD61331E-3005-644C-8939-C43FF9A09A21}"/>
              </a:ext>
            </a:extLst>
          </p:cNvPr>
          <p:cNvSpPr/>
          <p:nvPr/>
        </p:nvSpPr>
        <p:spPr>
          <a:xfrm>
            <a:off x="9709927" y="1170016"/>
            <a:ext cx="1370450" cy="63189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A6952FD-F57C-6647-9BE5-CD4D17AD4266}"/>
              </a:ext>
            </a:extLst>
          </p:cNvPr>
          <p:cNvSpPr/>
          <p:nvPr/>
        </p:nvSpPr>
        <p:spPr>
          <a:xfrm>
            <a:off x="8490727" y="5118850"/>
            <a:ext cx="2428284" cy="50202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7B9C82-7EC6-8A40-A5F8-DD56D2D4BC9A}"/>
              </a:ext>
            </a:extLst>
          </p:cNvPr>
          <p:cNvSpPr txBox="1"/>
          <p:nvPr/>
        </p:nvSpPr>
        <p:spPr>
          <a:xfrm>
            <a:off x="347870" y="2091446"/>
            <a:ext cx="4710970" cy="4140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600" dirty="0"/>
              <a:t>Embedding</a:t>
            </a:r>
            <a:r>
              <a:rPr kumimoji="1" lang="ko-KR" altLang="en-US" sz="1600" dirty="0"/>
              <a:t>과 </a:t>
            </a:r>
            <a:r>
              <a:rPr kumimoji="1" lang="en-US" altLang="ko-KR" sz="1600" dirty="0" err="1"/>
              <a:t>softmax</a:t>
            </a:r>
            <a:r>
              <a:rPr kumimoji="1" lang="ko-KR" altLang="en-US" sz="1600" dirty="0"/>
              <a:t>전 </a:t>
            </a:r>
            <a:r>
              <a:rPr kumimoji="1" lang="en-US" altLang="ko-KR" sz="1600" dirty="0"/>
              <a:t>layer weight sharing</a:t>
            </a:r>
          </a:p>
        </p:txBody>
      </p:sp>
    </p:spTree>
    <p:extLst>
      <p:ext uri="{BB962C8B-B14F-4D97-AF65-F5344CB8AC3E}">
        <p14:creationId xmlns:p14="http://schemas.microsoft.com/office/powerpoint/2010/main" val="373566053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43313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Attention Is All You Need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C3DEE5-136C-D244-90C1-E6A236B737CF}"/>
              </a:ext>
            </a:extLst>
          </p:cNvPr>
          <p:cNvSpPr txBox="1"/>
          <p:nvPr/>
        </p:nvSpPr>
        <p:spPr>
          <a:xfrm>
            <a:off x="269341" y="1262269"/>
            <a:ext cx="4759829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>
                <a:solidFill>
                  <a:schemeClr val="accent1"/>
                </a:solidFill>
              </a:rPr>
              <a:t>Model Architecture – Positional Encoding</a:t>
            </a:r>
            <a:endParaRPr kumimoji="1" lang="ko-KR" altLang="en-US" b="1" dirty="0">
              <a:solidFill>
                <a:schemeClr val="accent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8E00A3-7AE6-464C-893F-83B039E89923}"/>
              </a:ext>
            </a:extLst>
          </p:cNvPr>
          <p:cNvSpPr txBox="1"/>
          <p:nvPr/>
        </p:nvSpPr>
        <p:spPr>
          <a:xfrm>
            <a:off x="347870" y="2261056"/>
            <a:ext cx="473206" cy="7834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16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5C69409-1E87-0743-A826-A654018011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8841" y="602538"/>
            <a:ext cx="3942171" cy="5652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16243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43313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Attention Is All You Need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C3DEE5-136C-D244-90C1-E6A236B737CF}"/>
              </a:ext>
            </a:extLst>
          </p:cNvPr>
          <p:cNvSpPr txBox="1"/>
          <p:nvPr/>
        </p:nvSpPr>
        <p:spPr>
          <a:xfrm>
            <a:off x="269341" y="1262269"/>
            <a:ext cx="4759829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>
                <a:solidFill>
                  <a:schemeClr val="accent1"/>
                </a:solidFill>
              </a:rPr>
              <a:t>Model Architecture – Positional Encoding</a:t>
            </a:r>
            <a:endParaRPr kumimoji="1" lang="ko-KR" altLang="en-US" b="1" dirty="0">
              <a:solidFill>
                <a:schemeClr val="accent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8E00A3-7AE6-464C-893F-83B039E89923}"/>
              </a:ext>
            </a:extLst>
          </p:cNvPr>
          <p:cNvSpPr txBox="1"/>
          <p:nvPr/>
        </p:nvSpPr>
        <p:spPr>
          <a:xfrm>
            <a:off x="347870" y="2261056"/>
            <a:ext cx="473206" cy="7834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16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5C69409-1E87-0743-A826-A654018011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8841" y="602538"/>
            <a:ext cx="3942171" cy="56529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3E4A7AC-01C3-DB48-8C48-0DE6ADADD749}"/>
              </a:ext>
            </a:extLst>
          </p:cNvPr>
          <p:cNvSpPr txBox="1"/>
          <p:nvPr/>
        </p:nvSpPr>
        <p:spPr>
          <a:xfrm>
            <a:off x="347870" y="2091446"/>
            <a:ext cx="4140364" cy="4140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600" dirty="0"/>
              <a:t>다양한 기법 적용가능 </a:t>
            </a:r>
            <a:r>
              <a:rPr kumimoji="1" lang="en-US" altLang="ko-KR" sz="1600" dirty="0"/>
              <a:t>(learned or fixed)</a:t>
            </a:r>
          </a:p>
        </p:txBody>
      </p:sp>
    </p:spTree>
    <p:extLst>
      <p:ext uri="{BB962C8B-B14F-4D97-AF65-F5344CB8AC3E}">
        <p14:creationId xmlns:p14="http://schemas.microsoft.com/office/powerpoint/2010/main" val="124049760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43313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Attention Is All You Need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C3DEE5-136C-D244-90C1-E6A236B737CF}"/>
              </a:ext>
            </a:extLst>
          </p:cNvPr>
          <p:cNvSpPr txBox="1"/>
          <p:nvPr/>
        </p:nvSpPr>
        <p:spPr>
          <a:xfrm>
            <a:off x="269341" y="1262269"/>
            <a:ext cx="4759829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>
                <a:solidFill>
                  <a:schemeClr val="accent1"/>
                </a:solidFill>
              </a:rPr>
              <a:t>Model Architecture – Positional Encoding</a:t>
            </a:r>
            <a:endParaRPr kumimoji="1" lang="ko-KR" altLang="en-US" b="1" dirty="0">
              <a:solidFill>
                <a:schemeClr val="accent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8E00A3-7AE6-464C-893F-83B039E89923}"/>
              </a:ext>
            </a:extLst>
          </p:cNvPr>
          <p:cNvSpPr txBox="1"/>
          <p:nvPr/>
        </p:nvSpPr>
        <p:spPr>
          <a:xfrm>
            <a:off x="347870" y="2261056"/>
            <a:ext cx="473206" cy="7834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16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5C69409-1E87-0743-A826-A654018011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8841" y="602538"/>
            <a:ext cx="3942171" cy="56529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3E4A7AC-01C3-DB48-8C48-0DE6ADADD749}"/>
              </a:ext>
            </a:extLst>
          </p:cNvPr>
          <p:cNvSpPr txBox="1"/>
          <p:nvPr/>
        </p:nvSpPr>
        <p:spPr>
          <a:xfrm>
            <a:off x="347870" y="2091446"/>
            <a:ext cx="6425029" cy="11527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600" dirty="0"/>
              <a:t>다양한 기법 적용가능 </a:t>
            </a:r>
            <a:r>
              <a:rPr kumimoji="1" lang="en-US" altLang="ko-KR" sz="1600" dirty="0"/>
              <a:t>(learned or fixed)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600" dirty="0"/>
              <a:t>learned</a:t>
            </a:r>
            <a:r>
              <a:rPr kumimoji="1" lang="ko-KR" altLang="en-US" sz="1600" dirty="0"/>
              <a:t>의 경우도 실험 해봤지만 성능차이가 </a:t>
            </a:r>
            <a:r>
              <a:rPr kumimoji="1" lang="ko-KR" altLang="en-US" sz="1600" dirty="0" err="1"/>
              <a:t>별로없고</a:t>
            </a:r>
            <a:r>
              <a:rPr kumimoji="1" lang="en-US" altLang="ko-KR" sz="1600" dirty="0"/>
              <a:t>,</a:t>
            </a:r>
            <a:br>
              <a:rPr kumimoji="1" lang="en-US" altLang="ko-KR" sz="1600" dirty="0"/>
            </a:br>
            <a:r>
              <a:rPr kumimoji="1" lang="ko-KR" altLang="en-US" sz="1600" dirty="0"/>
              <a:t>길이에 대응력이 떨어져 </a:t>
            </a:r>
            <a:r>
              <a:rPr kumimoji="1" lang="en-US" altLang="ko-KR" sz="1600" dirty="0"/>
              <a:t>fixed sinusoid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positional encoding </a:t>
            </a:r>
            <a:r>
              <a:rPr kumimoji="1" lang="ko-KR" altLang="en-US" sz="1600" dirty="0"/>
              <a:t>사용</a:t>
            </a:r>
            <a:endParaRPr kumimoji="1"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86950952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43313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Attention Is All You Need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C3DEE5-136C-D244-90C1-E6A236B737CF}"/>
              </a:ext>
            </a:extLst>
          </p:cNvPr>
          <p:cNvSpPr txBox="1"/>
          <p:nvPr/>
        </p:nvSpPr>
        <p:spPr>
          <a:xfrm>
            <a:off x="269341" y="1262269"/>
            <a:ext cx="4759829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>
                <a:solidFill>
                  <a:schemeClr val="accent1"/>
                </a:solidFill>
              </a:rPr>
              <a:t>Model Architecture – Positional Encoding</a:t>
            </a:r>
            <a:endParaRPr kumimoji="1" lang="ko-KR" altLang="en-US" b="1" dirty="0">
              <a:solidFill>
                <a:schemeClr val="accent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8E00A3-7AE6-464C-893F-83B039E89923}"/>
              </a:ext>
            </a:extLst>
          </p:cNvPr>
          <p:cNvSpPr txBox="1"/>
          <p:nvPr/>
        </p:nvSpPr>
        <p:spPr>
          <a:xfrm>
            <a:off x="347870" y="2261056"/>
            <a:ext cx="473206" cy="7834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16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5C69409-1E87-0743-A826-A654018011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8841" y="602538"/>
            <a:ext cx="3942171" cy="56529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3E4A7AC-01C3-DB48-8C48-0DE6ADADD749}"/>
              </a:ext>
            </a:extLst>
          </p:cNvPr>
          <p:cNvSpPr txBox="1"/>
          <p:nvPr/>
        </p:nvSpPr>
        <p:spPr>
          <a:xfrm>
            <a:off x="347870" y="2091446"/>
            <a:ext cx="6425029" cy="11527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600" dirty="0"/>
              <a:t>다양한 기법 적용가능 </a:t>
            </a:r>
            <a:r>
              <a:rPr kumimoji="1" lang="en-US" altLang="ko-KR" sz="1600" dirty="0"/>
              <a:t>(learned or fixed)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600" dirty="0"/>
              <a:t>learned</a:t>
            </a:r>
            <a:r>
              <a:rPr kumimoji="1" lang="ko-KR" altLang="en-US" sz="1600" dirty="0"/>
              <a:t>의 경우도 실험 해봤지만 성능차이가 </a:t>
            </a:r>
            <a:r>
              <a:rPr kumimoji="1" lang="ko-KR" altLang="en-US" sz="1600" dirty="0" err="1"/>
              <a:t>별로없고</a:t>
            </a:r>
            <a:r>
              <a:rPr kumimoji="1" lang="en-US" altLang="ko-KR" sz="1600" dirty="0"/>
              <a:t>,</a:t>
            </a:r>
            <a:br>
              <a:rPr kumimoji="1" lang="en-US" altLang="ko-KR" sz="1600" dirty="0"/>
            </a:br>
            <a:r>
              <a:rPr kumimoji="1" lang="ko-KR" altLang="en-US" sz="1600" dirty="0"/>
              <a:t>길이에 대응력이 떨어져 </a:t>
            </a:r>
            <a:r>
              <a:rPr kumimoji="1" lang="en-US" altLang="ko-KR" sz="1600" dirty="0">
                <a:solidFill>
                  <a:schemeClr val="accent2"/>
                </a:solidFill>
              </a:rPr>
              <a:t>fixed sinusoid</a:t>
            </a:r>
            <a:r>
              <a:rPr kumimoji="1" lang="ko-KR" altLang="en-US" sz="1600" dirty="0">
                <a:solidFill>
                  <a:schemeClr val="accent2"/>
                </a:solidFill>
              </a:rPr>
              <a:t> </a:t>
            </a:r>
            <a:r>
              <a:rPr kumimoji="1" lang="en-US" altLang="ko-KR" sz="1600" dirty="0">
                <a:solidFill>
                  <a:schemeClr val="accent2"/>
                </a:solidFill>
              </a:rPr>
              <a:t>positional encoding</a:t>
            </a:r>
            <a:r>
              <a:rPr kumimoji="1" lang="en-US" altLang="ko-KR" sz="1600" dirty="0"/>
              <a:t> </a:t>
            </a:r>
            <a:r>
              <a:rPr kumimoji="1" lang="ko-KR" altLang="en-US" sz="1600" dirty="0"/>
              <a:t>사용</a:t>
            </a:r>
            <a:endParaRPr kumimoji="1"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4822269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B563F81C-E5B8-B341-9743-62BFF7F6A5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7986" y="2849026"/>
            <a:ext cx="4049091" cy="363851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27118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History of NMT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EEDE11-620E-2449-BD97-B038438601C6}"/>
              </a:ext>
            </a:extLst>
          </p:cNvPr>
          <p:cNvSpPr txBox="1"/>
          <p:nvPr/>
        </p:nvSpPr>
        <p:spPr>
          <a:xfrm>
            <a:off x="288235" y="1182757"/>
            <a:ext cx="4039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chemeClr val="accent1"/>
                </a:solidFill>
              </a:rPr>
              <a:t>Phase 1: Enhancing the performance</a:t>
            </a:r>
            <a:endParaRPr kumimoji="1" lang="ko-KR" altLang="en-US" dirty="0">
              <a:solidFill>
                <a:schemeClr val="accent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EA0C27-8912-3949-809D-E6AFEC56E541}"/>
              </a:ext>
            </a:extLst>
          </p:cNvPr>
          <p:cNvSpPr txBox="1"/>
          <p:nvPr/>
        </p:nvSpPr>
        <p:spPr>
          <a:xfrm>
            <a:off x="367748" y="1908313"/>
            <a:ext cx="7919284" cy="29472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ko-KR" dirty="0"/>
              <a:t>Neural machine translation by jointly learning to align and translate.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ko-KR" dirty="0"/>
              <a:t>Sequence to sequence learning with neural networks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ko-KR" dirty="0"/>
              <a:t>Neural machine translation by jointly learning to align and translate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ko-KR" b="1" dirty="0"/>
              <a:t>Effective approaches to attention-based neural machine translation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4304401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43313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Attention Is All You Need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C3DEE5-136C-D244-90C1-E6A236B737CF}"/>
              </a:ext>
            </a:extLst>
          </p:cNvPr>
          <p:cNvSpPr txBox="1"/>
          <p:nvPr/>
        </p:nvSpPr>
        <p:spPr>
          <a:xfrm>
            <a:off x="269341" y="1262269"/>
            <a:ext cx="4759829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>
                <a:solidFill>
                  <a:schemeClr val="accent1"/>
                </a:solidFill>
              </a:rPr>
              <a:t>Model Architecture – Positional Encoding</a:t>
            </a:r>
            <a:endParaRPr kumimoji="1" lang="ko-KR" altLang="en-US" b="1" dirty="0">
              <a:solidFill>
                <a:schemeClr val="accent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8E00A3-7AE6-464C-893F-83B039E89923}"/>
              </a:ext>
            </a:extLst>
          </p:cNvPr>
          <p:cNvSpPr txBox="1"/>
          <p:nvPr/>
        </p:nvSpPr>
        <p:spPr>
          <a:xfrm>
            <a:off x="347870" y="2261056"/>
            <a:ext cx="473206" cy="7834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16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5C69409-1E87-0743-A826-A654018011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8841" y="602538"/>
            <a:ext cx="3942171" cy="56529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3E4A7AC-01C3-DB48-8C48-0DE6ADADD749}"/>
              </a:ext>
            </a:extLst>
          </p:cNvPr>
          <p:cNvSpPr txBox="1"/>
          <p:nvPr/>
        </p:nvSpPr>
        <p:spPr>
          <a:xfrm>
            <a:off x="347870" y="2091446"/>
            <a:ext cx="6425029" cy="11527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600" dirty="0"/>
              <a:t>다양한 기법 적용가능 </a:t>
            </a:r>
            <a:r>
              <a:rPr kumimoji="1" lang="en-US" altLang="ko-KR" sz="1600" dirty="0"/>
              <a:t>(learned or fixed)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600" dirty="0"/>
              <a:t>learned</a:t>
            </a:r>
            <a:r>
              <a:rPr kumimoji="1" lang="ko-KR" altLang="en-US" sz="1600" dirty="0"/>
              <a:t>의 경우도 실험 해봤지만 성능차이가 </a:t>
            </a:r>
            <a:r>
              <a:rPr kumimoji="1" lang="ko-KR" altLang="en-US" sz="1600" dirty="0" err="1"/>
              <a:t>별로없고</a:t>
            </a:r>
            <a:r>
              <a:rPr kumimoji="1" lang="en-US" altLang="ko-KR" sz="1600" dirty="0"/>
              <a:t>,</a:t>
            </a:r>
            <a:br>
              <a:rPr kumimoji="1" lang="en-US" altLang="ko-KR" sz="1600" dirty="0"/>
            </a:br>
            <a:r>
              <a:rPr kumimoji="1" lang="ko-KR" altLang="en-US" sz="1600" dirty="0"/>
              <a:t>길이에 대응력이 떨어져 </a:t>
            </a:r>
            <a:r>
              <a:rPr kumimoji="1" lang="en-US" altLang="ko-KR" sz="1600" dirty="0">
                <a:solidFill>
                  <a:schemeClr val="accent2"/>
                </a:solidFill>
              </a:rPr>
              <a:t>fixed sinusoid</a:t>
            </a:r>
            <a:r>
              <a:rPr kumimoji="1" lang="ko-KR" altLang="en-US" sz="1600" dirty="0">
                <a:solidFill>
                  <a:schemeClr val="accent2"/>
                </a:solidFill>
              </a:rPr>
              <a:t> </a:t>
            </a:r>
            <a:r>
              <a:rPr kumimoji="1" lang="en-US" altLang="ko-KR" sz="1600" dirty="0">
                <a:solidFill>
                  <a:schemeClr val="accent2"/>
                </a:solidFill>
              </a:rPr>
              <a:t>positional encoding</a:t>
            </a:r>
            <a:r>
              <a:rPr kumimoji="1" lang="en-US" altLang="ko-KR" sz="1600" dirty="0"/>
              <a:t> </a:t>
            </a:r>
            <a:r>
              <a:rPr kumimoji="1" lang="ko-KR" altLang="en-US" sz="1600" dirty="0"/>
              <a:t>사용</a:t>
            </a:r>
            <a:endParaRPr kumimoji="1" lang="en-US" altLang="ko-KR" sz="16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4576385-912B-E34A-AC30-730EE3CC28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505" y="3919071"/>
            <a:ext cx="38735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34900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43313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Attention Is All You Need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C3DEE5-136C-D244-90C1-E6A236B737CF}"/>
              </a:ext>
            </a:extLst>
          </p:cNvPr>
          <p:cNvSpPr txBox="1"/>
          <p:nvPr/>
        </p:nvSpPr>
        <p:spPr>
          <a:xfrm>
            <a:off x="269341" y="1262269"/>
            <a:ext cx="4759829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>
                <a:solidFill>
                  <a:schemeClr val="accent1"/>
                </a:solidFill>
              </a:rPr>
              <a:t>Model Architecture – Positional Encoding</a:t>
            </a:r>
            <a:endParaRPr kumimoji="1" lang="ko-KR" altLang="en-US" b="1" dirty="0">
              <a:solidFill>
                <a:schemeClr val="accent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8E00A3-7AE6-464C-893F-83B039E89923}"/>
              </a:ext>
            </a:extLst>
          </p:cNvPr>
          <p:cNvSpPr txBox="1"/>
          <p:nvPr/>
        </p:nvSpPr>
        <p:spPr>
          <a:xfrm>
            <a:off x="347870" y="2261056"/>
            <a:ext cx="473206" cy="7834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16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5C69409-1E87-0743-A826-A654018011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8841" y="602538"/>
            <a:ext cx="3942171" cy="56529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3E4A7AC-01C3-DB48-8C48-0DE6ADADD749}"/>
              </a:ext>
            </a:extLst>
          </p:cNvPr>
          <p:cNvSpPr txBox="1"/>
          <p:nvPr/>
        </p:nvSpPr>
        <p:spPr>
          <a:xfrm>
            <a:off x="347870" y="2091446"/>
            <a:ext cx="6425029" cy="11527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600" dirty="0"/>
              <a:t>다양한 기법 적용가능 </a:t>
            </a:r>
            <a:r>
              <a:rPr kumimoji="1" lang="en-US" altLang="ko-KR" sz="1600" dirty="0"/>
              <a:t>(learned or fixed)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600" dirty="0"/>
              <a:t>learned</a:t>
            </a:r>
            <a:r>
              <a:rPr kumimoji="1" lang="ko-KR" altLang="en-US" sz="1600" dirty="0"/>
              <a:t>의 경우도 실험 해봤지만 성능차이가 </a:t>
            </a:r>
            <a:r>
              <a:rPr kumimoji="1" lang="ko-KR" altLang="en-US" sz="1600" dirty="0" err="1"/>
              <a:t>별로없고</a:t>
            </a:r>
            <a:r>
              <a:rPr kumimoji="1" lang="en-US" altLang="ko-KR" sz="1600" dirty="0"/>
              <a:t>,</a:t>
            </a:r>
            <a:br>
              <a:rPr kumimoji="1" lang="en-US" altLang="ko-KR" sz="1600" dirty="0"/>
            </a:br>
            <a:r>
              <a:rPr kumimoji="1" lang="ko-KR" altLang="en-US" sz="1600" dirty="0"/>
              <a:t>길이에 대응력이 떨어져 </a:t>
            </a:r>
            <a:r>
              <a:rPr kumimoji="1" lang="en-US" altLang="ko-KR" sz="1600" dirty="0">
                <a:solidFill>
                  <a:schemeClr val="accent2"/>
                </a:solidFill>
              </a:rPr>
              <a:t>fixed sinusoid</a:t>
            </a:r>
            <a:r>
              <a:rPr kumimoji="1" lang="ko-KR" altLang="en-US" sz="1600" dirty="0">
                <a:solidFill>
                  <a:schemeClr val="accent2"/>
                </a:solidFill>
              </a:rPr>
              <a:t> </a:t>
            </a:r>
            <a:r>
              <a:rPr kumimoji="1" lang="en-US" altLang="ko-KR" sz="1600" dirty="0">
                <a:solidFill>
                  <a:schemeClr val="accent2"/>
                </a:solidFill>
              </a:rPr>
              <a:t>positional encoding</a:t>
            </a:r>
            <a:r>
              <a:rPr kumimoji="1" lang="en-US" altLang="ko-KR" sz="1600" dirty="0"/>
              <a:t> </a:t>
            </a:r>
            <a:r>
              <a:rPr kumimoji="1" lang="ko-KR" altLang="en-US" sz="1600" dirty="0"/>
              <a:t>사용</a:t>
            </a:r>
            <a:endParaRPr kumimoji="1" lang="en-US" altLang="ko-KR" sz="16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2DAD128-1B8C-5342-B4E3-2C9FABF2CC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212" y="3413807"/>
            <a:ext cx="4616824" cy="3378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9035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43313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Attention Is All You Need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C3DEE5-136C-D244-90C1-E6A236B737CF}"/>
              </a:ext>
            </a:extLst>
          </p:cNvPr>
          <p:cNvSpPr txBox="1"/>
          <p:nvPr/>
        </p:nvSpPr>
        <p:spPr>
          <a:xfrm>
            <a:off x="269341" y="1262269"/>
            <a:ext cx="2291140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>
                <a:solidFill>
                  <a:schemeClr val="accent1"/>
                </a:solidFill>
              </a:rPr>
              <a:t>Why Self-Attention</a:t>
            </a:r>
            <a:endParaRPr kumimoji="1" lang="ko-KR" altLang="en-US" b="1" dirty="0">
              <a:solidFill>
                <a:schemeClr val="accent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8E00A3-7AE6-464C-893F-83B039E89923}"/>
              </a:ext>
            </a:extLst>
          </p:cNvPr>
          <p:cNvSpPr txBox="1"/>
          <p:nvPr/>
        </p:nvSpPr>
        <p:spPr>
          <a:xfrm>
            <a:off x="347870" y="2261056"/>
            <a:ext cx="473206" cy="7834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393842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43313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Attention Is All You Need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C3DEE5-136C-D244-90C1-E6A236B737CF}"/>
              </a:ext>
            </a:extLst>
          </p:cNvPr>
          <p:cNvSpPr txBox="1"/>
          <p:nvPr/>
        </p:nvSpPr>
        <p:spPr>
          <a:xfrm>
            <a:off x="269341" y="1262269"/>
            <a:ext cx="2291140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>
                <a:solidFill>
                  <a:schemeClr val="accent1"/>
                </a:solidFill>
              </a:rPr>
              <a:t>Why Self-Attention</a:t>
            </a:r>
            <a:endParaRPr kumimoji="1" lang="ko-KR" altLang="en-US" b="1" dirty="0">
              <a:solidFill>
                <a:schemeClr val="accent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8E00A3-7AE6-464C-893F-83B039E89923}"/>
              </a:ext>
            </a:extLst>
          </p:cNvPr>
          <p:cNvSpPr txBox="1"/>
          <p:nvPr/>
        </p:nvSpPr>
        <p:spPr>
          <a:xfrm>
            <a:off x="347870" y="2261056"/>
            <a:ext cx="473206" cy="7834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76FBED-1D38-F346-B730-0D15414B6709}"/>
              </a:ext>
            </a:extLst>
          </p:cNvPr>
          <p:cNvSpPr txBox="1"/>
          <p:nvPr/>
        </p:nvSpPr>
        <p:spPr>
          <a:xfrm>
            <a:off x="347870" y="2091446"/>
            <a:ext cx="4410310" cy="4140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600" dirty="0"/>
              <a:t>Total Computational Complexity per Layer</a:t>
            </a:r>
          </a:p>
        </p:txBody>
      </p:sp>
    </p:spTree>
    <p:extLst>
      <p:ext uri="{BB962C8B-B14F-4D97-AF65-F5344CB8AC3E}">
        <p14:creationId xmlns:p14="http://schemas.microsoft.com/office/powerpoint/2010/main" val="68124066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43313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Attention Is All You Need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C3DEE5-136C-D244-90C1-E6A236B737CF}"/>
              </a:ext>
            </a:extLst>
          </p:cNvPr>
          <p:cNvSpPr txBox="1"/>
          <p:nvPr/>
        </p:nvSpPr>
        <p:spPr>
          <a:xfrm>
            <a:off x="269341" y="1262269"/>
            <a:ext cx="2291140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>
                <a:solidFill>
                  <a:schemeClr val="accent1"/>
                </a:solidFill>
              </a:rPr>
              <a:t>Why Self-Attention</a:t>
            </a:r>
            <a:endParaRPr kumimoji="1" lang="ko-KR" altLang="en-US" b="1" dirty="0">
              <a:solidFill>
                <a:schemeClr val="accent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8E00A3-7AE6-464C-893F-83B039E89923}"/>
              </a:ext>
            </a:extLst>
          </p:cNvPr>
          <p:cNvSpPr txBox="1"/>
          <p:nvPr/>
        </p:nvSpPr>
        <p:spPr>
          <a:xfrm>
            <a:off x="347870" y="2261056"/>
            <a:ext cx="473206" cy="7834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76FBED-1D38-F346-B730-0D15414B6709}"/>
              </a:ext>
            </a:extLst>
          </p:cNvPr>
          <p:cNvSpPr txBox="1"/>
          <p:nvPr/>
        </p:nvSpPr>
        <p:spPr>
          <a:xfrm>
            <a:off x="347870" y="2091446"/>
            <a:ext cx="5033237" cy="7834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600" dirty="0"/>
              <a:t>Total Computational Complexity per Layer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600" dirty="0"/>
              <a:t>Amount of Computation that can be parallelized</a:t>
            </a:r>
          </a:p>
        </p:txBody>
      </p:sp>
    </p:spTree>
    <p:extLst>
      <p:ext uri="{BB962C8B-B14F-4D97-AF65-F5344CB8AC3E}">
        <p14:creationId xmlns:p14="http://schemas.microsoft.com/office/powerpoint/2010/main" val="5768814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43313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Attention Is All You Need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C3DEE5-136C-D244-90C1-E6A236B737CF}"/>
              </a:ext>
            </a:extLst>
          </p:cNvPr>
          <p:cNvSpPr txBox="1"/>
          <p:nvPr/>
        </p:nvSpPr>
        <p:spPr>
          <a:xfrm>
            <a:off x="269341" y="1262269"/>
            <a:ext cx="2291140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>
                <a:solidFill>
                  <a:schemeClr val="accent1"/>
                </a:solidFill>
              </a:rPr>
              <a:t>Why Self-Attention</a:t>
            </a:r>
            <a:endParaRPr kumimoji="1" lang="ko-KR" altLang="en-US" b="1" dirty="0">
              <a:solidFill>
                <a:schemeClr val="accent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8E00A3-7AE6-464C-893F-83B039E89923}"/>
              </a:ext>
            </a:extLst>
          </p:cNvPr>
          <p:cNvSpPr txBox="1"/>
          <p:nvPr/>
        </p:nvSpPr>
        <p:spPr>
          <a:xfrm>
            <a:off x="347870" y="2261056"/>
            <a:ext cx="473206" cy="7834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76FBED-1D38-F346-B730-0D15414B6709}"/>
              </a:ext>
            </a:extLst>
          </p:cNvPr>
          <p:cNvSpPr txBox="1"/>
          <p:nvPr/>
        </p:nvSpPr>
        <p:spPr>
          <a:xfrm>
            <a:off x="347870" y="2091446"/>
            <a:ext cx="6312177" cy="11527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600" dirty="0"/>
              <a:t>Total Computational Complexity per Layer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600" dirty="0"/>
              <a:t>Amount of Computation that can be parallelized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600" dirty="0"/>
              <a:t>Path length between long-range dependencies in the network</a:t>
            </a:r>
          </a:p>
        </p:txBody>
      </p:sp>
    </p:spTree>
    <p:extLst>
      <p:ext uri="{BB962C8B-B14F-4D97-AF65-F5344CB8AC3E}">
        <p14:creationId xmlns:p14="http://schemas.microsoft.com/office/powerpoint/2010/main" val="313598238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43313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Attention Is All You Need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C3DEE5-136C-D244-90C1-E6A236B737CF}"/>
              </a:ext>
            </a:extLst>
          </p:cNvPr>
          <p:cNvSpPr txBox="1"/>
          <p:nvPr/>
        </p:nvSpPr>
        <p:spPr>
          <a:xfrm>
            <a:off x="269341" y="1262269"/>
            <a:ext cx="2291140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>
                <a:solidFill>
                  <a:schemeClr val="accent1"/>
                </a:solidFill>
              </a:rPr>
              <a:t>Why Self-Attention</a:t>
            </a:r>
            <a:endParaRPr kumimoji="1" lang="ko-KR" altLang="en-US" b="1" dirty="0">
              <a:solidFill>
                <a:schemeClr val="accent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8E00A3-7AE6-464C-893F-83B039E89923}"/>
              </a:ext>
            </a:extLst>
          </p:cNvPr>
          <p:cNvSpPr txBox="1"/>
          <p:nvPr/>
        </p:nvSpPr>
        <p:spPr>
          <a:xfrm>
            <a:off x="347870" y="2261056"/>
            <a:ext cx="473206" cy="7834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76FBED-1D38-F346-B730-0D15414B6709}"/>
              </a:ext>
            </a:extLst>
          </p:cNvPr>
          <p:cNvSpPr txBox="1"/>
          <p:nvPr/>
        </p:nvSpPr>
        <p:spPr>
          <a:xfrm>
            <a:off x="347870" y="2091446"/>
            <a:ext cx="6312177" cy="11527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600" dirty="0"/>
              <a:t>Total Computational Complexity per Layer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600" dirty="0"/>
              <a:t>Amount of Computation that can be parallelized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600" dirty="0"/>
              <a:t>Path length between long-range dependencies in the network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1B708E0-7A0B-F04E-A256-69A04BE288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4600" y="3613804"/>
            <a:ext cx="9702800" cy="302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31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43313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Attention Is All You Need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C3DEE5-136C-D244-90C1-E6A236B737CF}"/>
              </a:ext>
            </a:extLst>
          </p:cNvPr>
          <p:cNvSpPr txBox="1"/>
          <p:nvPr/>
        </p:nvSpPr>
        <p:spPr>
          <a:xfrm>
            <a:off x="269341" y="1262269"/>
            <a:ext cx="1071319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>
                <a:solidFill>
                  <a:schemeClr val="accent1"/>
                </a:solidFill>
              </a:rPr>
              <a:t>Training</a:t>
            </a:r>
            <a:endParaRPr kumimoji="1" lang="ko-KR" altLang="en-US" b="1" dirty="0">
              <a:solidFill>
                <a:schemeClr val="accent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8E00A3-7AE6-464C-893F-83B039E89923}"/>
              </a:ext>
            </a:extLst>
          </p:cNvPr>
          <p:cNvSpPr txBox="1"/>
          <p:nvPr/>
        </p:nvSpPr>
        <p:spPr>
          <a:xfrm>
            <a:off x="347870" y="2261056"/>
            <a:ext cx="473206" cy="7834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360150538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43313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Attention Is All You Need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C3DEE5-136C-D244-90C1-E6A236B737CF}"/>
              </a:ext>
            </a:extLst>
          </p:cNvPr>
          <p:cNvSpPr txBox="1"/>
          <p:nvPr/>
        </p:nvSpPr>
        <p:spPr>
          <a:xfrm>
            <a:off x="269341" y="1262269"/>
            <a:ext cx="1071319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>
                <a:solidFill>
                  <a:schemeClr val="accent1"/>
                </a:solidFill>
              </a:rPr>
              <a:t>Training</a:t>
            </a:r>
            <a:endParaRPr kumimoji="1" lang="ko-KR" altLang="en-US" b="1" dirty="0">
              <a:solidFill>
                <a:schemeClr val="accent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8E00A3-7AE6-464C-893F-83B039E89923}"/>
              </a:ext>
            </a:extLst>
          </p:cNvPr>
          <p:cNvSpPr txBox="1"/>
          <p:nvPr/>
        </p:nvSpPr>
        <p:spPr>
          <a:xfrm>
            <a:off x="347870" y="2261056"/>
            <a:ext cx="473206" cy="7834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76FBED-1D38-F346-B730-0D15414B6709}"/>
              </a:ext>
            </a:extLst>
          </p:cNvPr>
          <p:cNvSpPr txBox="1"/>
          <p:nvPr/>
        </p:nvSpPr>
        <p:spPr>
          <a:xfrm>
            <a:off x="347870" y="2091446"/>
            <a:ext cx="3009478" cy="15220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600" dirty="0"/>
              <a:t>Training Data and Batching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600" dirty="0"/>
              <a:t>Hardware and Schedule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600" dirty="0"/>
              <a:t>Optimizer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600" dirty="0"/>
              <a:t>Regularization</a:t>
            </a:r>
          </a:p>
        </p:txBody>
      </p:sp>
    </p:spTree>
    <p:extLst>
      <p:ext uri="{BB962C8B-B14F-4D97-AF65-F5344CB8AC3E}">
        <p14:creationId xmlns:p14="http://schemas.microsoft.com/office/powerpoint/2010/main" val="39009188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43313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Attention Is All You Need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C3DEE5-136C-D244-90C1-E6A236B737CF}"/>
              </a:ext>
            </a:extLst>
          </p:cNvPr>
          <p:cNvSpPr txBox="1"/>
          <p:nvPr/>
        </p:nvSpPr>
        <p:spPr>
          <a:xfrm>
            <a:off x="269341" y="1262269"/>
            <a:ext cx="4343690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>
                <a:solidFill>
                  <a:schemeClr val="accent1"/>
                </a:solidFill>
              </a:rPr>
              <a:t>Training - Training Data and Batching</a:t>
            </a:r>
            <a:endParaRPr kumimoji="1" lang="ko-KR" altLang="en-US" b="1" dirty="0">
              <a:solidFill>
                <a:schemeClr val="accent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8E00A3-7AE6-464C-893F-83B039E89923}"/>
              </a:ext>
            </a:extLst>
          </p:cNvPr>
          <p:cNvSpPr txBox="1"/>
          <p:nvPr/>
        </p:nvSpPr>
        <p:spPr>
          <a:xfrm>
            <a:off x="347870" y="2261056"/>
            <a:ext cx="473206" cy="7834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15545257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B563F81C-E5B8-B341-9743-62BFF7F6A5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7986" y="2849026"/>
            <a:ext cx="4049091" cy="363851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27118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History of NMT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EEDE11-620E-2449-BD97-B038438601C6}"/>
              </a:ext>
            </a:extLst>
          </p:cNvPr>
          <p:cNvSpPr txBox="1"/>
          <p:nvPr/>
        </p:nvSpPr>
        <p:spPr>
          <a:xfrm>
            <a:off x="288235" y="1182757"/>
            <a:ext cx="4039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chemeClr val="accent1"/>
                </a:solidFill>
              </a:rPr>
              <a:t>Phase 1: Enhancing the performance</a:t>
            </a:r>
            <a:endParaRPr kumimoji="1" lang="ko-KR" altLang="en-US" dirty="0">
              <a:solidFill>
                <a:schemeClr val="accent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EA0C27-8912-3949-809D-E6AFEC56E541}"/>
              </a:ext>
            </a:extLst>
          </p:cNvPr>
          <p:cNvSpPr txBox="1"/>
          <p:nvPr/>
        </p:nvSpPr>
        <p:spPr>
          <a:xfrm>
            <a:off x="367748" y="1908313"/>
            <a:ext cx="7919284" cy="29472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ko-KR" dirty="0"/>
              <a:t>Neural machine translation by jointly learning to align and translate.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ko-KR" dirty="0"/>
              <a:t>Sequence to sequence learning with neural networks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ko-KR" dirty="0"/>
              <a:t>Neural machine translation by jointly learning to align and translate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ko-KR" b="1" dirty="0"/>
              <a:t>Effective approaches to attention-based neural machine translation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11E0DF8-8964-F445-B79B-B2A2F9AE41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002" y="4376914"/>
            <a:ext cx="3020511" cy="95736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B77BE84-0D94-AA44-B9CE-6226E464BB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002" y="5399526"/>
            <a:ext cx="3429914" cy="95736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F3E5FD4-C968-E84B-A504-5082E0080B03}"/>
              </a:ext>
            </a:extLst>
          </p:cNvPr>
          <p:cNvSpPr txBox="1"/>
          <p:nvPr/>
        </p:nvSpPr>
        <p:spPr>
          <a:xfrm>
            <a:off x="488002" y="4007582"/>
            <a:ext cx="19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2"/>
                </a:solidFill>
              </a:rPr>
              <a:t>Global attention</a:t>
            </a:r>
            <a:endParaRPr kumimoji="1" lang="ko-KR" altLang="en-US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672897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43313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Attention Is All You Need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C3DEE5-136C-D244-90C1-E6A236B737CF}"/>
              </a:ext>
            </a:extLst>
          </p:cNvPr>
          <p:cNvSpPr txBox="1"/>
          <p:nvPr/>
        </p:nvSpPr>
        <p:spPr>
          <a:xfrm>
            <a:off x="269341" y="1262269"/>
            <a:ext cx="4343690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>
                <a:solidFill>
                  <a:schemeClr val="accent1"/>
                </a:solidFill>
              </a:rPr>
              <a:t>Training - Training Data and Batching</a:t>
            </a:r>
            <a:endParaRPr kumimoji="1" lang="ko-KR" altLang="en-US" b="1" dirty="0">
              <a:solidFill>
                <a:schemeClr val="accent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8E00A3-7AE6-464C-893F-83B039E89923}"/>
              </a:ext>
            </a:extLst>
          </p:cNvPr>
          <p:cNvSpPr txBox="1"/>
          <p:nvPr/>
        </p:nvSpPr>
        <p:spPr>
          <a:xfrm>
            <a:off x="347870" y="2261056"/>
            <a:ext cx="473206" cy="7834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76FBED-1D38-F346-B730-0D15414B6709}"/>
              </a:ext>
            </a:extLst>
          </p:cNvPr>
          <p:cNvSpPr txBox="1"/>
          <p:nvPr/>
        </p:nvSpPr>
        <p:spPr>
          <a:xfrm>
            <a:off x="347870" y="2091446"/>
            <a:ext cx="3791038" cy="11527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600" dirty="0"/>
              <a:t>WMT 2014 English-German dataset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600" dirty="0"/>
              <a:t>WMT 2014 English-French dataset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1892046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43313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Attention Is All You Need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C3DEE5-136C-D244-90C1-E6A236B737CF}"/>
              </a:ext>
            </a:extLst>
          </p:cNvPr>
          <p:cNvSpPr txBox="1"/>
          <p:nvPr/>
        </p:nvSpPr>
        <p:spPr>
          <a:xfrm>
            <a:off x="269341" y="1262269"/>
            <a:ext cx="3952813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>
                <a:solidFill>
                  <a:schemeClr val="accent1"/>
                </a:solidFill>
              </a:rPr>
              <a:t>Training - Hardware and Schedule</a:t>
            </a:r>
            <a:endParaRPr kumimoji="1" lang="ko-KR" altLang="en-US" b="1" dirty="0">
              <a:solidFill>
                <a:schemeClr val="accent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8E00A3-7AE6-464C-893F-83B039E89923}"/>
              </a:ext>
            </a:extLst>
          </p:cNvPr>
          <p:cNvSpPr txBox="1"/>
          <p:nvPr/>
        </p:nvSpPr>
        <p:spPr>
          <a:xfrm>
            <a:off x="347870" y="2261056"/>
            <a:ext cx="473206" cy="7834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65281527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43313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Attention Is All You Need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C3DEE5-136C-D244-90C1-E6A236B737CF}"/>
              </a:ext>
            </a:extLst>
          </p:cNvPr>
          <p:cNvSpPr txBox="1"/>
          <p:nvPr/>
        </p:nvSpPr>
        <p:spPr>
          <a:xfrm>
            <a:off x="269341" y="1262269"/>
            <a:ext cx="3952813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>
                <a:solidFill>
                  <a:schemeClr val="accent1"/>
                </a:solidFill>
              </a:rPr>
              <a:t>Training - Hardware and Schedule</a:t>
            </a:r>
            <a:endParaRPr kumimoji="1" lang="ko-KR" altLang="en-US" b="1" dirty="0">
              <a:solidFill>
                <a:schemeClr val="accent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8E00A3-7AE6-464C-893F-83B039E89923}"/>
              </a:ext>
            </a:extLst>
          </p:cNvPr>
          <p:cNvSpPr txBox="1"/>
          <p:nvPr/>
        </p:nvSpPr>
        <p:spPr>
          <a:xfrm>
            <a:off x="347870" y="2261056"/>
            <a:ext cx="473206" cy="7834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16628-65B3-AF44-906E-F234A5C0DAD9}"/>
              </a:ext>
            </a:extLst>
          </p:cNvPr>
          <p:cNvSpPr txBox="1"/>
          <p:nvPr/>
        </p:nvSpPr>
        <p:spPr>
          <a:xfrm>
            <a:off x="347870" y="2091446"/>
            <a:ext cx="5501442" cy="15220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600" dirty="0"/>
              <a:t>Train with 8 NVIDIA P100 GPUs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600" dirty="0"/>
              <a:t>Base model: 100,000 steps, 12hours (0.4 second/step)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600" dirty="0"/>
              <a:t>Big model: 300,000 steps, 3.5days (1.0 second/step)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289658598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43313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Attention Is All You Need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C3DEE5-136C-D244-90C1-E6A236B737CF}"/>
              </a:ext>
            </a:extLst>
          </p:cNvPr>
          <p:cNvSpPr txBox="1"/>
          <p:nvPr/>
        </p:nvSpPr>
        <p:spPr>
          <a:xfrm>
            <a:off x="269341" y="1262269"/>
            <a:ext cx="2414635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>
                <a:solidFill>
                  <a:schemeClr val="accent1"/>
                </a:solidFill>
              </a:rPr>
              <a:t>Training - Optimizer</a:t>
            </a:r>
            <a:endParaRPr kumimoji="1" lang="ko-KR" altLang="en-US" b="1" dirty="0">
              <a:solidFill>
                <a:schemeClr val="accent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8E00A3-7AE6-464C-893F-83B039E89923}"/>
              </a:ext>
            </a:extLst>
          </p:cNvPr>
          <p:cNvSpPr txBox="1"/>
          <p:nvPr/>
        </p:nvSpPr>
        <p:spPr>
          <a:xfrm>
            <a:off x="347870" y="2261056"/>
            <a:ext cx="473206" cy="7834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129370290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43313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Attention Is All You Need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C3DEE5-136C-D244-90C1-E6A236B737CF}"/>
              </a:ext>
            </a:extLst>
          </p:cNvPr>
          <p:cNvSpPr txBox="1"/>
          <p:nvPr/>
        </p:nvSpPr>
        <p:spPr>
          <a:xfrm>
            <a:off x="269341" y="1262269"/>
            <a:ext cx="2414635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>
                <a:solidFill>
                  <a:schemeClr val="accent1"/>
                </a:solidFill>
              </a:rPr>
              <a:t>Training - Optimizer</a:t>
            </a:r>
            <a:endParaRPr kumimoji="1" lang="ko-KR" altLang="en-US" b="1" dirty="0">
              <a:solidFill>
                <a:schemeClr val="accent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8E00A3-7AE6-464C-893F-83B039E89923}"/>
              </a:ext>
            </a:extLst>
          </p:cNvPr>
          <p:cNvSpPr txBox="1"/>
          <p:nvPr/>
        </p:nvSpPr>
        <p:spPr>
          <a:xfrm>
            <a:off x="347870" y="2261056"/>
            <a:ext cx="473206" cy="7834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EA16628-65B3-AF44-906E-F234A5C0DAD9}"/>
                  </a:ext>
                </a:extLst>
              </p:cNvPr>
              <p:cNvSpPr txBox="1"/>
              <p:nvPr/>
            </p:nvSpPr>
            <p:spPr>
              <a:xfrm>
                <a:off x="347870" y="2091446"/>
                <a:ext cx="5606343" cy="4147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1600" dirty="0"/>
                  <a:t>Use Adam optimizer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sz="16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kumimoji="1" lang="en-US" altLang="ko-KR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en-US" altLang="ko-KR" sz="1600" b="0" i="1" smtClean="0">
                        <a:latin typeface="Cambria Math" panose="02040503050406030204" pitchFamily="18" charset="0"/>
                      </a:rPr>
                      <m:t>=0.9,  </m:t>
                    </m:r>
                    <m:sSub>
                      <m:sSubPr>
                        <m:ctrlPr>
                          <a:rPr kumimoji="1"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sz="16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kumimoji="1" lang="en-US" altLang="ko-KR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kumimoji="1" lang="en-US" altLang="ko-KR" sz="1600" b="0" i="1" smtClean="0">
                        <a:latin typeface="Cambria Math" panose="02040503050406030204" pitchFamily="18" charset="0"/>
                      </a:rPr>
                      <m:t>=0.98,  </m:t>
                    </m:r>
                    <m:r>
                      <a:rPr kumimoji="1" lang="en-US" altLang="ko-KR" sz="1600" b="0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kumimoji="1" lang="en-US" altLang="ko-KR" sz="16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kumimoji="1"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R" sz="16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kumimoji="1" lang="en-US" altLang="ko-KR" sz="1600" b="0" i="1" smtClean="0">
                            <a:latin typeface="Cambria Math" panose="02040503050406030204" pitchFamily="18" charset="0"/>
                          </a:rPr>
                          <m:t>−9</m:t>
                        </m:r>
                      </m:sup>
                    </m:sSup>
                  </m:oMath>
                </a14:m>
                <a:endParaRPr kumimoji="1" lang="en-US" altLang="ko-KR" sz="1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EA16628-65B3-AF44-906E-F234A5C0DA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870" y="2091446"/>
                <a:ext cx="5606343" cy="414794"/>
              </a:xfrm>
              <a:prstGeom prst="rect">
                <a:avLst/>
              </a:prstGeom>
              <a:blipFill>
                <a:blip r:embed="rId2"/>
                <a:stretch>
                  <a:fillRect l="-226" b="-181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3864984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43313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Attention Is All You Need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C3DEE5-136C-D244-90C1-E6A236B737CF}"/>
              </a:ext>
            </a:extLst>
          </p:cNvPr>
          <p:cNvSpPr txBox="1"/>
          <p:nvPr/>
        </p:nvSpPr>
        <p:spPr>
          <a:xfrm>
            <a:off x="269341" y="1262269"/>
            <a:ext cx="2414635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>
                <a:solidFill>
                  <a:schemeClr val="accent1"/>
                </a:solidFill>
              </a:rPr>
              <a:t>Training - Optimizer</a:t>
            </a:r>
            <a:endParaRPr kumimoji="1" lang="ko-KR" altLang="en-US" b="1" dirty="0">
              <a:solidFill>
                <a:schemeClr val="accent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8E00A3-7AE6-464C-893F-83B039E89923}"/>
              </a:ext>
            </a:extLst>
          </p:cNvPr>
          <p:cNvSpPr txBox="1"/>
          <p:nvPr/>
        </p:nvSpPr>
        <p:spPr>
          <a:xfrm>
            <a:off x="347870" y="2261056"/>
            <a:ext cx="473206" cy="7834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EA16628-65B3-AF44-906E-F234A5C0DAD9}"/>
                  </a:ext>
                </a:extLst>
              </p:cNvPr>
              <p:cNvSpPr txBox="1"/>
              <p:nvPr/>
            </p:nvSpPr>
            <p:spPr>
              <a:xfrm>
                <a:off x="347870" y="2091446"/>
                <a:ext cx="5606343" cy="7834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1600" dirty="0"/>
                  <a:t>Use Adam optimizer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sz="16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kumimoji="1" lang="en-US" altLang="ko-KR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en-US" altLang="ko-KR" sz="1600" b="0" i="1" smtClean="0">
                        <a:latin typeface="Cambria Math" panose="02040503050406030204" pitchFamily="18" charset="0"/>
                      </a:rPr>
                      <m:t>=0.9,  </m:t>
                    </m:r>
                    <m:sSub>
                      <m:sSubPr>
                        <m:ctrlPr>
                          <a:rPr kumimoji="1"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sz="16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kumimoji="1" lang="en-US" altLang="ko-KR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kumimoji="1" lang="en-US" altLang="ko-KR" sz="1600" b="0" i="1" smtClean="0">
                        <a:latin typeface="Cambria Math" panose="02040503050406030204" pitchFamily="18" charset="0"/>
                      </a:rPr>
                      <m:t>=0.98,  </m:t>
                    </m:r>
                    <m:r>
                      <a:rPr kumimoji="1" lang="en-US" altLang="ko-KR" sz="1600" b="0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kumimoji="1" lang="en-US" altLang="ko-KR" sz="16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kumimoji="1"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R" sz="16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kumimoji="1" lang="en-US" altLang="ko-KR" sz="1600" b="0" i="1" smtClean="0">
                            <a:latin typeface="Cambria Math" panose="02040503050406030204" pitchFamily="18" charset="0"/>
                          </a:rPr>
                          <m:t>−9</m:t>
                        </m:r>
                      </m:sup>
                    </m:sSup>
                  </m:oMath>
                </a14:m>
                <a:endParaRPr kumimoji="1" lang="en-US" altLang="ko-KR" sz="1600" b="0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1600" dirty="0"/>
                  <a:t>Varied learning rate over course of training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EA16628-65B3-AF44-906E-F234A5C0DA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870" y="2091446"/>
                <a:ext cx="5606343" cy="783420"/>
              </a:xfrm>
              <a:prstGeom prst="rect">
                <a:avLst/>
              </a:prstGeom>
              <a:blipFill>
                <a:blip r:embed="rId2"/>
                <a:stretch>
                  <a:fillRect l="-226" b="-645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1298100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43313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Attention Is All You Need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C3DEE5-136C-D244-90C1-E6A236B737CF}"/>
              </a:ext>
            </a:extLst>
          </p:cNvPr>
          <p:cNvSpPr txBox="1"/>
          <p:nvPr/>
        </p:nvSpPr>
        <p:spPr>
          <a:xfrm>
            <a:off x="269341" y="1262269"/>
            <a:ext cx="2414635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>
                <a:solidFill>
                  <a:schemeClr val="accent1"/>
                </a:solidFill>
              </a:rPr>
              <a:t>Training - Optimizer</a:t>
            </a:r>
            <a:endParaRPr kumimoji="1" lang="ko-KR" altLang="en-US" b="1" dirty="0">
              <a:solidFill>
                <a:schemeClr val="accent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8E00A3-7AE6-464C-893F-83B039E89923}"/>
              </a:ext>
            </a:extLst>
          </p:cNvPr>
          <p:cNvSpPr txBox="1"/>
          <p:nvPr/>
        </p:nvSpPr>
        <p:spPr>
          <a:xfrm>
            <a:off x="347870" y="2261056"/>
            <a:ext cx="473206" cy="7834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EA16628-65B3-AF44-906E-F234A5C0DAD9}"/>
                  </a:ext>
                </a:extLst>
              </p:cNvPr>
              <p:cNvSpPr txBox="1"/>
              <p:nvPr/>
            </p:nvSpPr>
            <p:spPr>
              <a:xfrm>
                <a:off x="347870" y="2091446"/>
                <a:ext cx="5606343" cy="7834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1600" dirty="0"/>
                  <a:t>Use Adam optimizer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sz="16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kumimoji="1" lang="en-US" altLang="ko-KR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en-US" altLang="ko-KR" sz="1600" b="0" i="1" smtClean="0">
                        <a:latin typeface="Cambria Math" panose="02040503050406030204" pitchFamily="18" charset="0"/>
                      </a:rPr>
                      <m:t>=0.9,  </m:t>
                    </m:r>
                    <m:sSub>
                      <m:sSubPr>
                        <m:ctrlPr>
                          <a:rPr kumimoji="1"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sz="16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kumimoji="1" lang="en-US" altLang="ko-KR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kumimoji="1" lang="en-US" altLang="ko-KR" sz="1600" b="0" i="1" smtClean="0">
                        <a:latin typeface="Cambria Math" panose="02040503050406030204" pitchFamily="18" charset="0"/>
                      </a:rPr>
                      <m:t>=0.98,  </m:t>
                    </m:r>
                    <m:r>
                      <a:rPr kumimoji="1" lang="en-US" altLang="ko-KR" sz="1600" b="0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kumimoji="1" lang="en-US" altLang="ko-KR" sz="16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kumimoji="1"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R" sz="16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kumimoji="1" lang="en-US" altLang="ko-KR" sz="1600" b="0" i="1" smtClean="0">
                            <a:latin typeface="Cambria Math" panose="02040503050406030204" pitchFamily="18" charset="0"/>
                          </a:rPr>
                          <m:t>−9</m:t>
                        </m:r>
                      </m:sup>
                    </m:sSup>
                  </m:oMath>
                </a14:m>
                <a:endParaRPr kumimoji="1" lang="en-US" altLang="ko-KR" sz="1600" b="0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1600" dirty="0"/>
                  <a:t>Varied learning rate over course of training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EA16628-65B3-AF44-906E-F234A5C0DA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870" y="2091446"/>
                <a:ext cx="5606343" cy="783420"/>
              </a:xfrm>
              <a:prstGeom prst="rect">
                <a:avLst/>
              </a:prstGeom>
              <a:blipFill>
                <a:blip r:embed="rId2"/>
                <a:stretch>
                  <a:fillRect l="-226" b="-645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그림 1">
            <a:extLst>
              <a:ext uri="{FF2B5EF4-FFF2-40B4-BE49-F238E27FC236}">
                <a16:creationId xmlns:a16="http://schemas.microsoft.com/office/drawing/2014/main" id="{86D64550-3B2C-5B46-8A4A-E4280232FD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473" y="3044476"/>
            <a:ext cx="6680200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10001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43313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Attention Is All You Need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C3DEE5-136C-D244-90C1-E6A236B737CF}"/>
              </a:ext>
            </a:extLst>
          </p:cNvPr>
          <p:cNvSpPr txBox="1"/>
          <p:nvPr/>
        </p:nvSpPr>
        <p:spPr>
          <a:xfrm>
            <a:off x="269341" y="1262269"/>
            <a:ext cx="2414635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>
                <a:solidFill>
                  <a:schemeClr val="accent1"/>
                </a:solidFill>
              </a:rPr>
              <a:t>Training - Optimizer</a:t>
            </a:r>
            <a:endParaRPr kumimoji="1" lang="ko-KR" altLang="en-US" b="1" dirty="0">
              <a:solidFill>
                <a:schemeClr val="accent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8E00A3-7AE6-464C-893F-83B039E89923}"/>
              </a:ext>
            </a:extLst>
          </p:cNvPr>
          <p:cNvSpPr txBox="1"/>
          <p:nvPr/>
        </p:nvSpPr>
        <p:spPr>
          <a:xfrm>
            <a:off x="347870" y="2261056"/>
            <a:ext cx="473206" cy="7834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EA16628-65B3-AF44-906E-F234A5C0DAD9}"/>
                  </a:ext>
                </a:extLst>
              </p:cNvPr>
              <p:cNvSpPr txBox="1"/>
              <p:nvPr/>
            </p:nvSpPr>
            <p:spPr>
              <a:xfrm>
                <a:off x="347870" y="2091446"/>
                <a:ext cx="5606343" cy="7834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1600" dirty="0"/>
                  <a:t>Use Adam optimizer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sz="16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kumimoji="1" lang="en-US" altLang="ko-KR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en-US" altLang="ko-KR" sz="1600" b="0" i="1" smtClean="0">
                        <a:latin typeface="Cambria Math" panose="02040503050406030204" pitchFamily="18" charset="0"/>
                      </a:rPr>
                      <m:t>=0.9,  </m:t>
                    </m:r>
                    <m:sSub>
                      <m:sSubPr>
                        <m:ctrlPr>
                          <a:rPr kumimoji="1"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sz="16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kumimoji="1" lang="en-US" altLang="ko-KR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kumimoji="1" lang="en-US" altLang="ko-KR" sz="1600" b="0" i="1" smtClean="0">
                        <a:latin typeface="Cambria Math" panose="02040503050406030204" pitchFamily="18" charset="0"/>
                      </a:rPr>
                      <m:t>=0.98,  </m:t>
                    </m:r>
                    <m:r>
                      <a:rPr kumimoji="1" lang="en-US" altLang="ko-KR" sz="1600" b="0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kumimoji="1" lang="en-US" altLang="ko-KR" sz="16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kumimoji="1"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R" sz="16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kumimoji="1" lang="en-US" altLang="ko-KR" sz="1600" b="0" i="1" smtClean="0">
                            <a:latin typeface="Cambria Math" panose="02040503050406030204" pitchFamily="18" charset="0"/>
                          </a:rPr>
                          <m:t>−9</m:t>
                        </m:r>
                      </m:sup>
                    </m:sSup>
                  </m:oMath>
                </a14:m>
                <a:endParaRPr kumimoji="1" lang="en-US" altLang="ko-KR" sz="1600" b="0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1600" dirty="0"/>
                  <a:t>Varied learning rate over course of training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EA16628-65B3-AF44-906E-F234A5C0DA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870" y="2091446"/>
                <a:ext cx="5606343" cy="783420"/>
              </a:xfrm>
              <a:prstGeom prst="rect">
                <a:avLst/>
              </a:prstGeom>
              <a:blipFill>
                <a:blip r:embed="rId2"/>
                <a:stretch>
                  <a:fillRect l="-226" b="-645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그림 1">
            <a:extLst>
              <a:ext uri="{FF2B5EF4-FFF2-40B4-BE49-F238E27FC236}">
                <a16:creationId xmlns:a16="http://schemas.microsoft.com/office/drawing/2014/main" id="{86D64550-3B2C-5B46-8A4A-E4280232FD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473" y="3044476"/>
            <a:ext cx="6680200" cy="5334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5A86C3F4-64A2-DE49-980F-44E849E9EC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472" y="4023659"/>
            <a:ext cx="4776421" cy="2044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12870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43313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Attention Is All You Need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C3DEE5-136C-D244-90C1-E6A236B737CF}"/>
              </a:ext>
            </a:extLst>
          </p:cNvPr>
          <p:cNvSpPr txBox="1"/>
          <p:nvPr/>
        </p:nvSpPr>
        <p:spPr>
          <a:xfrm>
            <a:off x="269341" y="1262269"/>
            <a:ext cx="2906052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>
                <a:solidFill>
                  <a:schemeClr val="accent1"/>
                </a:solidFill>
              </a:rPr>
              <a:t>Training - Regularization</a:t>
            </a:r>
            <a:endParaRPr kumimoji="1" lang="ko-KR" altLang="en-US" b="1" dirty="0">
              <a:solidFill>
                <a:schemeClr val="accent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8E00A3-7AE6-464C-893F-83B039E89923}"/>
              </a:ext>
            </a:extLst>
          </p:cNvPr>
          <p:cNvSpPr txBox="1"/>
          <p:nvPr/>
        </p:nvSpPr>
        <p:spPr>
          <a:xfrm>
            <a:off x="347870" y="2261056"/>
            <a:ext cx="473206" cy="7834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327842146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43313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Attention Is All You Need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C3DEE5-136C-D244-90C1-E6A236B737CF}"/>
              </a:ext>
            </a:extLst>
          </p:cNvPr>
          <p:cNvSpPr txBox="1"/>
          <p:nvPr/>
        </p:nvSpPr>
        <p:spPr>
          <a:xfrm>
            <a:off x="269341" y="1262269"/>
            <a:ext cx="2906052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>
                <a:solidFill>
                  <a:schemeClr val="accent1"/>
                </a:solidFill>
              </a:rPr>
              <a:t>Training - Regularization</a:t>
            </a:r>
            <a:endParaRPr kumimoji="1" lang="ko-KR" altLang="en-US" b="1" dirty="0">
              <a:solidFill>
                <a:schemeClr val="accent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8E00A3-7AE6-464C-893F-83B039E89923}"/>
              </a:ext>
            </a:extLst>
          </p:cNvPr>
          <p:cNvSpPr txBox="1"/>
          <p:nvPr/>
        </p:nvSpPr>
        <p:spPr>
          <a:xfrm>
            <a:off x="347870" y="2261056"/>
            <a:ext cx="473206" cy="7834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16628-65B3-AF44-906E-F234A5C0DAD9}"/>
              </a:ext>
            </a:extLst>
          </p:cNvPr>
          <p:cNvSpPr txBox="1"/>
          <p:nvPr/>
        </p:nvSpPr>
        <p:spPr>
          <a:xfrm>
            <a:off x="347870" y="2091446"/>
            <a:ext cx="2091150" cy="7834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600" dirty="0"/>
              <a:t>Residual Dropout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600" dirty="0"/>
              <a:t>Label Smoothing</a:t>
            </a:r>
          </a:p>
        </p:txBody>
      </p:sp>
    </p:spTree>
    <p:extLst>
      <p:ext uri="{BB962C8B-B14F-4D97-AF65-F5344CB8AC3E}">
        <p14:creationId xmlns:p14="http://schemas.microsoft.com/office/powerpoint/2010/main" val="9001352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3438</TotalTime>
  <Words>2130</Words>
  <Application>Microsoft Macintosh PowerPoint</Application>
  <PresentationFormat>와이드스크린</PresentationFormat>
  <Paragraphs>429</Paragraphs>
  <Slides>99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99</vt:i4>
      </vt:variant>
    </vt:vector>
  </HeadingPairs>
  <TitlesOfParts>
    <vt:vector size="103" baseType="lpstr">
      <vt:lpstr>맑은 고딕</vt:lpstr>
      <vt:lpstr>Arial</vt:lpstr>
      <vt:lpstr>Cambria Math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전은영</dc:creator>
  <cp:lastModifiedBy>전은영</cp:lastModifiedBy>
  <cp:revision>69</cp:revision>
  <dcterms:created xsi:type="dcterms:W3CDTF">2019-05-24T11:17:23Z</dcterms:created>
  <dcterms:modified xsi:type="dcterms:W3CDTF">2019-10-12T04:16:19Z</dcterms:modified>
</cp:coreProperties>
</file>